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4"/>
  </p:notesMasterIdLst>
  <p:sldIdLst>
    <p:sldId id="286" r:id="rId2"/>
    <p:sldId id="288" r:id="rId3"/>
    <p:sldId id="287" r:id="rId4"/>
    <p:sldId id="296" r:id="rId5"/>
    <p:sldId id="290" r:id="rId6"/>
    <p:sldId id="295" r:id="rId7"/>
    <p:sldId id="297" r:id="rId8"/>
    <p:sldId id="291" r:id="rId9"/>
    <p:sldId id="298" r:id="rId10"/>
    <p:sldId id="259" r:id="rId11"/>
    <p:sldId id="260" r:id="rId12"/>
    <p:sldId id="261" r:id="rId13"/>
    <p:sldId id="262" r:id="rId14"/>
    <p:sldId id="264" r:id="rId15"/>
    <p:sldId id="263" r:id="rId16"/>
    <p:sldId id="271" r:id="rId17"/>
    <p:sldId id="268" r:id="rId18"/>
    <p:sldId id="272" r:id="rId19"/>
    <p:sldId id="269" r:id="rId20"/>
    <p:sldId id="270" r:id="rId21"/>
    <p:sldId id="267" r:id="rId22"/>
    <p:sldId id="273" r:id="rId23"/>
    <p:sldId id="275" r:id="rId24"/>
    <p:sldId id="276" r:id="rId25"/>
    <p:sldId id="277" r:id="rId26"/>
    <p:sldId id="278" r:id="rId27"/>
    <p:sldId id="274" r:id="rId28"/>
    <p:sldId id="279" r:id="rId29"/>
    <p:sldId id="281" r:id="rId30"/>
    <p:sldId id="284" r:id="rId31"/>
    <p:sldId id="280" r:id="rId32"/>
    <p:sldId id="282" r:id="rId33"/>
    <p:sldId id="283" r:id="rId34"/>
    <p:sldId id="285" r:id="rId35"/>
    <p:sldId id="292" r:id="rId36"/>
    <p:sldId id="294" r:id="rId37"/>
    <p:sldId id="293" r:id="rId38"/>
    <p:sldId id="299" r:id="rId39"/>
    <p:sldId id="303" r:id="rId40"/>
    <p:sldId id="300" r:id="rId41"/>
    <p:sldId id="306" r:id="rId42"/>
    <p:sldId id="307" r:id="rId43"/>
    <p:sldId id="308" r:id="rId44"/>
    <p:sldId id="301" r:id="rId45"/>
    <p:sldId id="309" r:id="rId46"/>
    <p:sldId id="314" r:id="rId47"/>
    <p:sldId id="310" r:id="rId48"/>
    <p:sldId id="311" r:id="rId49"/>
    <p:sldId id="315" r:id="rId50"/>
    <p:sldId id="312" r:id="rId51"/>
    <p:sldId id="313" r:id="rId52"/>
    <p:sldId id="316" r:id="rId53"/>
    <p:sldId id="317" r:id="rId54"/>
    <p:sldId id="321" r:id="rId55"/>
    <p:sldId id="319" r:id="rId56"/>
    <p:sldId id="324" r:id="rId57"/>
    <p:sldId id="325" r:id="rId58"/>
    <p:sldId id="322" r:id="rId59"/>
    <p:sldId id="323" r:id="rId60"/>
    <p:sldId id="326" r:id="rId61"/>
    <p:sldId id="327" r:id="rId62"/>
    <p:sldId id="328" r:id="rId63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D3D3D"/>
    <a:srgbClr val="D97B73"/>
    <a:srgbClr val="17201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13"/>
    <p:restoredTop sz="89115"/>
  </p:normalViewPr>
  <p:slideViewPr>
    <p:cSldViewPr snapToGrid="0" snapToObjects="1">
      <p:cViewPr varScale="1">
        <p:scale>
          <a:sx n="90" d="100"/>
          <a:sy n="90" d="100"/>
        </p:scale>
        <p:origin x="216" y="616"/>
      </p:cViewPr>
      <p:guideLst/>
    </p:cSldViewPr>
  </p:slideViewPr>
  <p:notesTextViewPr>
    <p:cViewPr>
      <p:scale>
        <a:sx n="140" d="100"/>
        <a:sy n="14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131B2F-B9A1-8B41-9292-772B45C528AD}" type="datetimeFigureOut">
              <a:rPr kumimoji="1" lang="ko-Kore-KR" altLang="en-US" smtClean="0"/>
              <a:t>2021. 11. 30.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1B6669-FD07-494E-99BC-6FDB59A26255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344314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5432273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사칙연산의 경우도 </a:t>
            </a:r>
            <a:r>
              <a:rPr kumimoji="1" lang="ko-KR" altLang="en-US" dirty="0" err="1"/>
              <a:t>다시만든</a:t>
            </a:r>
            <a:r>
              <a:rPr kumimoji="1" lang="ko-KR" altLang="en-US" dirty="0"/>
              <a:t> 모델의 성능이 너무 낮아서 앙상블이 소용없긴 하지만</a:t>
            </a:r>
            <a:endParaRPr kumimoji="1" lang="en-US" altLang="ko-KR" dirty="0"/>
          </a:p>
          <a:p>
            <a:r>
              <a:rPr kumimoji="1" lang="ko-KR" altLang="en-US" dirty="0"/>
              <a:t>일단은 같이 돌리는 김에 돌려봤는데 </a:t>
            </a:r>
            <a:r>
              <a:rPr kumimoji="1" lang="en-US" altLang="ko-KR" dirty="0"/>
              <a:t>(</a:t>
            </a:r>
            <a:r>
              <a:rPr kumimoji="1" lang="ko-KR" altLang="en-US" dirty="0" err="1"/>
              <a:t>다음장</a:t>
            </a:r>
            <a:r>
              <a:rPr kumimoji="1" lang="en-US" altLang="ko-KR" dirty="0"/>
              <a:t>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19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815117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 역시나 성능이 좋지 않았습니다</a:t>
            </a:r>
            <a:r>
              <a:rPr kumimoji="1" lang="en-US" altLang="ko-KR" dirty="0"/>
              <a:t>.</a:t>
            </a:r>
            <a:r>
              <a:rPr kumimoji="1" lang="ko-KR" altLang="en-US" dirty="0" err="1"/>
              <a:t>ㅁ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ㅎ핳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 err="1"/>
              <a:t>다음장은</a:t>
            </a:r>
            <a:r>
              <a:rPr kumimoji="1" lang="ko-KR" altLang="en-US" dirty="0"/>
              <a:t> 덧셈</a:t>
            </a: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20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789493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다음은 덧셈</a:t>
            </a:r>
            <a:r>
              <a:rPr kumimoji="1" lang="en-US" altLang="ko-KR" dirty="0"/>
              <a:t>/</a:t>
            </a:r>
            <a:r>
              <a:rPr kumimoji="1" lang="ko-KR" altLang="en-US" dirty="0"/>
              <a:t>곱셈 예제인데요</a:t>
            </a:r>
            <a:r>
              <a:rPr kumimoji="1" lang="en-US" altLang="ko-KR" dirty="0"/>
              <a:t>,</a:t>
            </a:r>
          </a:p>
          <a:p>
            <a:r>
              <a:rPr kumimoji="1" lang="ko-KR" altLang="en-US" dirty="0" err="1"/>
              <a:t>케라스</a:t>
            </a:r>
            <a:r>
              <a:rPr kumimoji="1" lang="ko-KR" altLang="en-US" dirty="0"/>
              <a:t>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100</a:t>
            </a:r>
            <a:r>
              <a:rPr kumimoji="1" lang="ko-KR" altLang="en-US" dirty="0" err="1"/>
              <a:t>에폭때</a:t>
            </a:r>
            <a:r>
              <a:rPr kumimoji="1" lang="ko-KR" altLang="en-US" dirty="0"/>
              <a:t> </a:t>
            </a:r>
            <a:r>
              <a:rPr kumimoji="1" lang="en-US" altLang="ko-KR" dirty="0"/>
              <a:t>50%</a:t>
            </a:r>
            <a:r>
              <a:rPr kumimoji="1" lang="ko-KR" altLang="en-US" dirty="0"/>
              <a:t> 정도로 나왔고</a:t>
            </a:r>
            <a:endParaRPr kumimoji="1" lang="en-US" altLang="ko-KR" dirty="0"/>
          </a:p>
          <a:p>
            <a:r>
              <a:rPr kumimoji="1" lang="ko-KR" altLang="en-US" dirty="0"/>
              <a:t>오른쪽 모델은 </a:t>
            </a:r>
            <a:r>
              <a:rPr kumimoji="1" lang="en-US" altLang="ko-KR" dirty="0"/>
              <a:t>100</a:t>
            </a:r>
            <a:r>
              <a:rPr kumimoji="1" lang="ko-KR" altLang="en-US" dirty="0" err="1"/>
              <a:t>에폭때</a:t>
            </a:r>
            <a:r>
              <a:rPr kumimoji="1" lang="ko-KR" altLang="en-US" dirty="0"/>
              <a:t> </a:t>
            </a:r>
            <a:r>
              <a:rPr kumimoji="1" lang="en-US" altLang="ko-KR" dirty="0"/>
              <a:t>27,</a:t>
            </a:r>
            <a:r>
              <a:rPr kumimoji="1" lang="ko-KR" altLang="en-US" dirty="0"/>
              <a:t> </a:t>
            </a:r>
            <a:r>
              <a:rPr kumimoji="1" lang="en-US" altLang="ko-KR" dirty="0"/>
              <a:t>200</a:t>
            </a:r>
            <a:r>
              <a:rPr kumimoji="1" lang="ko-KR" altLang="en-US" dirty="0" err="1"/>
              <a:t>에폭때</a:t>
            </a:r>
            <a:r>
              <a:rPr kumimoji="1" lang="ko-KR" altLang="en-US" dirty="0"/>
              <a:t> </a:t>
            </a:r>
            <a:r>
              <a:rPr kumimoji="1" lang="en-US" altLang="ko-KR" dirty="0"/>
              <a:t>51</a:t>
            </a:r>
            <a:r>
              <a:rPr kumimoji="1" lang="ko-KR" altLang="en-US" dirty="0"/>
              <a:t>로 나왔습니다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 err="1"/>
              <a:t>서버끊겨서돌려보지</a:t>
            </a:r>
            <a:r>
              <a:rPr kumimoji="1" lang="ko-KR" altLang="en-US" dirty="0"/>
              <a:t> 못함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21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355447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[</a:t>
            </a:r>
            <a:r>
              <a:rPr kumimoji="1" lang="ko-KR" altLang="en-US" dirty="0"/>
              <a:t>서바이벌 모델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</a:t>
            </a:r>
            <a:r>
              <a:rPr kumimoji="1" lang="en-US" altLang="ko-KR" dirty="0"/>
              <a:t>5</a:t>
            </a:r>
            <a:r>
              <a:rPr kumimoji="1" lang="ko-KR" altLang="en-US" dirty="0" err="1"/>
              <a:t>개앙상블</a:t>
            </a:r>
            <a:r>
              <a:rPr kumimoji="1" lang="en-US" altLang="ko-KR" dirty="0"/>
              <a:t>]</a:t>
            </a:r>
          </a:p>
          <a:p>
            <a:r>
              <a:rPr kumimoji="1" lang="en-US" altLang="ko-KR" dirty="0"/>
              <a:t>5</a:t>
            </a:r>
            <a:r>
              <a:rPr kumimoji="1" lang="ko-KR" altLang="en-US" dirty="0" err="1"/>
              <a:t>개모델을</a:t>
            </a:r>
            <a:r>
              <a:rPr kumimoji="1" lang="ko-KR" altLang="en-US" dirty="0"/>
              <a:t> 사용한 서바이벌 버전 성능 측정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단일모델보다 </a:t>
            </a:r>
            <a:r>
              <a:rPr kumimoji="1" lang="ko-KR" altLang="en-US" dirty="0" err="1"/>
              <a:t>낮게나왔는데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알고보니</a:t>
            </a:r>
            <a:r>
              <a:rPr kumimoji="1" lang="ko-KR" altLang="en-US" dirty="0"/>
              <a:t> 테스트데이터를 잘못 </a:t>
            </a:r>
            <a:r>
              <a:rPr kumimoji="1" lang="ko-KR" altLang="en-US" dirty="0" err="1"/>
              <a:t>넣엇더라구요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그래서 저는 제가 테스트데이터를 잘 </a:t>
            </a:r>
            <a:r>
              <a:rPr kumimoji="1" lang="ko-KR" altLang="en-US" dirty="0" err="1"/>
              <a:t>못넣은지</a:t>
            </a:r>
            <a:r>
              <a:rPr kumimoji="1" lang="ko-KR" altLang="en-US" dirty="0"/>
              <a:t> 모르고</a:t>
            </a:r>
            <a:r>
              <a:rPr kumimoji="1" lang="en-US" altLang="ko-KR" dirty="0"/>
              <a:t>,,</a:t>
            </a:r>
            <a:r>
              <a:rPr kumimoji="1" lang="ko-KR" altLang="en-US" dirty="0"/>
              <a:t>모델 수가 적어서 그런가 하고 </a:t>
            </a:r>
            <a:r>
              <a:rPr kumimoji="1" lang="en-US" altLang="ko-KR" dirty="0"/>
              <a:t>10</a:t>
            </a:r>
            <a:r>
              <a:rPr kumimoji="1" lang="ko-KR" altLang="en-US" dirty="0"/>
              <a:t>개 모델 서바이벌을 먼저 돌려보았습니다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모델 </a:t>
            </a:r>
            <a:r>
              <a:rPr kumimoji="1" lang="en-US" altLang="ko-KR" dirty="0"/>
              <a:t>10</a:t>
            </a:r>
            <a:r>
              <a:rPr kumimoji="1" lang="ko-KR" altLang="en-US" dirty="0"/>
              <a:t>개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성능이 좋게 나옴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 err="1"/>
              <a:t>에폭당</a:t>
            </a:r>
            <a:r>
              <a:rPr kumimoji="1" lang="ko-KR" altLang="en-US" dirty="0"/>
              <a:t> 정확도 파일이 날아가서 정확한 수치는 </a:t>
            </a:r>
            <a:r>
              <a:rPr kumimoji="1" lang="ko-KR" altLang="en-US" dirty="0" err="1"/>
              <a:t>못봣는데</a:t>
            </a:r>
            <a:r>
              <a:rPr kumimoji="1" lang="ko-KR" altLang="en-US" dirty="0"/>
              <a:t> 그래프 상으로는 거의 </a:t>
            </a:r>
            <a:r>
              <a:rPr kumimoji="1" lang="en-US" altLang="ko-KR" dirty="0"/>
              <a:t>99</a:t>
            </a:r>
            <a:r>
              <a:rPr kumimoji="1" lang="ko-KR" altLang="en-US" dirty="0"/>
              <a:t>에 가깝게 나옴</a:t>
            </a:r>
            <a:endParaRPr kumimoji="1" lang="en-US" altLang="ko-KR" dirty="0"/>
          </a:p>
          <a:p>
            <a:endParaRPr kumimoji="1" lang="en-US" altLang="ko-Kore-KR" dirty="0"/>
          </a:p>
          <a:p>
            <a:r>
              <a:rPr kumimoji="1" lang="ko-Kore-KR" altLang="en-US" dirty="0"/>
              <a:t>그리고</a:t>
            </a:r>
            <a:r>
              <a:rPr kumimoji="1" lang="ko-KR" altLang="en-US" dirty="0"/>
              <a:t> </a:t>
            </a:r>
            <a:r>
              <a:rPr kumimoji="1" lang="en-US" altLang="ko-KR" dirty="0"/>
              <a:t>5</a:t>
            </a:r>
            <a:r>
              <a:rPr kumimoji="1" lang="ko-KR" altLang="en-US" dirty="0"/>
              <a:t>개 버전은 아직 돌아가는 중이라 확인은 못하지만 현재 </a:t>
            </a:r>
            <a:r>
              <a:rPr kumimoji="1" lang="en-US" altLang="ko-KR" dirty="0"/>
              <a:t>100</a:t>
            </a:r>
            <a:r>
              <a:rPr kumimoji="1" lang="ko-KR" altLang="en-US" dirty="0" err="1"/>
              <a:t>에폭까지는</a:t>
            </a:r>
            <a:r>
              <a:rPr kumimoji="1" lang="ko-KR" altLang="en-US" dirty="0"/>
              <a:t> </a:t>
            </a:r>
            <a:r>
              <a:rPr kumimoji="1" lang="en-US" altLang="ko-KR" dirty="0"/>
              <a:t>89%</a:t>
            </a:r>
            <a:r>
              <a:rPr kumimoji="1" lang="ko-KR" altLang="en-US" dirty="0"/>
              <a:t> 까지 오른 것을 확인하 </a:t>
            </a:r>
            <a:r>
              <a:rPr kumimoji="1" lang="ko-KR" altLang="en-US" dirty="0" err="1"/>
              <a:t>ㄹ수</a:t>
            </a:r>
            <a:r>
              <a:rPr kumimoji="1" lang="ko-KR" altLang="en-US" dirty="0"/>
              <a:t> 있었다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200</a:t>
            </a:r>
            <a:r>
              <a:rPr kumimoji="1" lang="ko-KR" altLang="en-US" dirty="0" err="1"/>
              <a:t>에폭까지</a:t>
            </a:r>
            <a:r>
              <a:rPr kumimoji="1" lang="ko-KR" altLang="en-US" dirty="0"/>
              <a:t> 가면 더 오를 것 같습니다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10</a:t>
            </a:r>
            <a:r>
              <a:rPr kumimoji="1" lang="ko-KR" altLang="en-US" dirty="0"/>
              <a:t>개 돌린 것보다 성능이 살짝 낮을 것으로 예상이 됩니다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23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206934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24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234260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25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423135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소프트보팅</a:t>
            </a:r>
            <a:r>
              <a:rPr kumimoji="1" lang="ko-KR" altLang="en-US" dirty="0"/>
              <a:t> </a:t>
            </a:r>
            <a:r>
              <a:rPr kumimoji="1" lang="en-US" altLang="ko-KR" dirty="0"/>
              <a:t>&gt;</a:t>
            </a:r>
            <a:r>
              <a:rPr kumimoji="1" lang="ko-KR" altLang="en-US" dirty="0"/>
              <a:t> 서바이벌 </a:t>
            </a:r>
            <a:r>
              <a:rPr kumimoji="1" lang="en-US" altLang="ko-KR" dirty="0"/>
              <a:t>10</a:t>
            </a:r>
            <a:r>
              <a:rPr kumimoji="1" lang="ko-KR" altLang="en-US" dirty="0"/>
              <a:t>개 </a:t>
            </a:r>
            <a:r>
              <a:rPr kumimoji="1" lang="en-US" altLang="ko-KR" dirty="0"/>
              <a:t>&gt;</a:t>
            </a:r>
            <a:r>
              <a:rPr kumimoji="1" lang="ko-KR" altLang="en-US" dirty="0"/>
              <a:t> 다수결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26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459813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모델</a:t>
            </a:r>
            <a:r>
              <a:rPr kumimoji="1" lang="ko-KR" altLang="en-US" dirty="0"/>
              <a:t> </a:t>
            </a:r>
            <a:r>
              <a:rPr kumimoji="1" lang="en-US" altLang="ko-KR" dirty="0"/>
              <a:t>5</a:t>
            </a:r>
            <a:r>
              <a:rPr kumimoji="1" lang="ko-KR" altLang="en-US" dirty="0"/>
              <a:t>개 서바이벌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성능이 낮음</a:t>
            </a:r>
            <a:r>
              <a:rPr kumimoji="1" lang="en-US" altLang="ko-KR" dirty="0"/>
              <a:t>….(</a:t>
            </a:r>
            <a:r>
              <a:rPr kumimoji="1" lang="ko-KR" altLang="en-US" dirty="0"/>
              <a:t>모델을 잘못 </a:t>
            </a:r>
            <a:r>
              <a:rPr kumimoji="1" lang="ko-KR" altLang="en-US" dirty="0" err="1"/>
              <a:t>짠건가</a:t>
            </a:r>
            <a:r>
              <a:rPr kumimoji="1" lang="en-US" altLang="ko-KR" dirty="0"/>
              <a:t>,</a:t>
            </a:r>
            <a:r>
              <a:rPr kumimoji="1" lang="ko-KR" altLang="en-US" dirty="0"/>
              <a:t> 아니면 모델 수가 </a:t>
            </a:r>
            <a:r>
              <a:rPr kumimoji="1" lang="en-US" altLang="ko-KR" dirty="0"/>
              <a:t>5</a:t>
            </a:r>
            <a:r>
              <a:rPr kumimoji="1" lang="ko-KR" altLang="en-US" dirty="0"/>
              <a:t>개라 서바이벌 효과가 나타나지 않는건지</a:t>
            </a:r>
            <a:r>
              <a:rPr kumimoji="1" lang="en-US" altLang="ko-KR" dirty="0"/>
              <a:t>)</a:t>
            </a:r>
          </a:p>
          <a:p>
            <a:r>
              <a:rPr kumimoji="1" lang="ko-KR" altLang="en-US" dirty="0"/>
              <a:t>지금 다 다르게 답하면 배열의 가장 첫번째 모델만 살아남거든</a:t>
            </a:r>
            <a:endParaRPr kumimoji="1" lang="en-US" altLang="ko-KR" dirty="0"/>
          </a:p>
          <a:p>
            <a:r>
              <a:rPr kumimoji="1" lang="ko-KR" altLang="en-US" dirty="0"/>
              <a:t>그래서 </a:t>
            </a:r>
            <a:r>
              <a:rPr kumimoji="1" lang="en-US" altLang="ko-KR" dirty="0"/>
              <a:t>?</a:t>
            </a:r>
            <a:r>
              <a:rPr kumimoji="1" lang="ko-KR" altLang="en-US" dirty="0"/>
              <a:t>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단일모델보다 성능이 </a:t>
            </a:r>
            <a:r>
              <a:rPr kumimoji="1" lang="ko-KR" altLang="en-US" dirty="0" err="1"/>
              <a:t>낮게나온다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200</a:t>
            </a:r>
            <a:r>
              <a:rPr kumimoji="1" lang="ko-KR" altLang="en-US" dirty="0" err="1"/>
              <a:t>에폭</a:t>
            </a:r>
            <a:r>
              <a:rPr kumimoji="1" lang="ko-KR" altLang="en-US" dirty="0"/>
              <a:t> </a:t>
            </a:r>
            <a:r>
              <a:rPr kumimoji="1" lang="en-US" altLang="ko-KR" dirty="0"/>
              <a:t>46.860%</a:t>
            </a:r>
          </a:p>
          <a:p>
            <a:r>
              <a:rPr kumimoji="1" lang="en-US" altLang="ko-KR" dirty="0">
                <a:sym typeface="Wingdings" pitchFamily="2" charset="2"/>
              </a:rPr>
              <a:t></a:t>
            </a:r>
            <a:r>
              <a:rPr kumimoji="1" lang="ko-KR" altLang="en-US" dirty="0">
                <a:sym typeface="Wingdings" pitchFamily="2" charset="2"/>
              </a:rPr>
              <a:t> </a:t>
            </a:r>
            <a:r>
              <a:rPr kumimoji="1" lang="ko-KR" altLang="en-US" dirty="0" err="1">
                <a:sym typeface="Wingdings" pitchFamily="2" charset="2"/>
              </a:rPr>
              <a:t>알았따</a:t>
            </a:r>
            <a:r>
              <a:rPr kumimoji="1" lang="en-US" altLang="ko-KR" dirty="0">
                <a:sym typeface="Wingdings" pitchFamily="2" charset="2"/>
              </a:rPr>
              <a:t>..</a:t>
            </a:r>
            <a:r>
              <a:rPr kumimoji="1" lang="ko-KR" altLang="en-US" dirty="0">
                <a:sym typeface="Wingdings" pitchFamily="2" charset="2"/>
              </a:rPr>
              <a:t>이건</a:t>
            </a:r>
            <a:r>
              <a:rPr kumimoji="1" lang="en-US" altLang="ko-KR" dirty="0">
                <a:sym typeface="Wingdings" pitchFamily="2" charset="2"/>
              </a:rPr>
              <a:t>..</a:t>
            </a:r>
            <a:r>
              <a:rPr kumimoji="1" lang="ko-KR" altLang="en-US" dirty="0">
                <a:sym typeface="Wingdings" pitchFamily="2" charset="2"/>
              </a:rPr>
              <a:t>테스트 데이터 </a:t>
            </a:r>
            <a:r>
              <a:rPr kumimoji="1" lang="en-US" altLang="ko-KR" dirty="0">
                <a:sym typeface="Wingdings" pitchFamily="2" charset="2"/>
              </a:rPr>
              <a:t>10</a:t>
            </a:r>
            <a:r>
              <a:rPr kumimoji="1" lang="ko-KR" altLang="en-US" dirty="0">
                <a:sym typeface="Wingdings" pitchFamily="2" charset="2"/>
              </a:rPr>
              <a:t>개밖에 테스트를  안해서 그래</a:t>
            </a:r>
            <a:r>
              <a:rPr kumimoji="1" lang="en-US" altLang="ko-KR" dirty="0">
                <a:sym typeface="Wingdings" pitchFamily="2" charset="2"/>
              </a:rPr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27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060998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저번에</a:t>
            </a:r>
            <a:r>
              <a:rPr kumimoji="1" lang="ko-KR" altLang="en-US" dirty="0"/>
              <a:t> 서바이벌  모델</a:t>
            </a:r>
            <a:r>
              <a:rPr kumimoji="1" lang="en-US" altLang="ko-KR" dirty="0"/>
              <a:t>5</a:t>
            </a:r>
            <a:r>
              <a:rPr kumimoji="1" lang="ko-KR" altLang="en-US" dirty="0"/>
              <a:t>개 버전 </a:t>
            </a:r>
            <a:r>
              <a:rPr kumimoji="1" lang="ko-KR" altLang="en-US" dirty="0" err="1"/>
              <a:t>돌린거</a:t>
            </a:r>
            <a:r>
              <a:rPr kumimoji="1" lang="ko-KR" altLang="en-US" dirty="0"/>
              <a:t> 결과를 확인했는데</a:t>
            </a:r>
            <a:endParaRPr kumimoji="1" lang="en-US" altLang="ko-KR" dirty="0"/>
          </a:p>
          <a:p>
            <a:r>
              <a:rPr kumimoji="1" lang="ko-KR" altLang="en-US" dirty="0"/>
              <a:t>다수결보다 성능이 </a:t>
            </a:r>
            <a:r>
              <a:rPr kumimoji="1" lang="ko-KR" altLang="en-US" dirty="0" err="1"/>
              <a:t>높을것</a:t>
            </a:r>
            <a:r>
              <a:rPr kumimoji="1" lang="ko-KR" altLang="en-US" dirty="0"/>
              <a:t> 같았는데 생각보다 많이 높지 않았고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200</a:t>
            </a:r>
            <a:r>
              <a:rPr kumimoji="1" lang="ko-KR" altLang="en-US" dirty="0" err="1"/>
              <a:t>에폭만</a:t>
            </a:r>
            <a:r>
              <a:rPr kumimoji="1" lang="ko-KR" altLang="en-US" dirty="0"/>
              <a:t> 비교했을 때 성능은 서바이벌버전 보다 다수결 버전이 높았다</a:t>
            </a:r>
            <a:r>
              <a:rPr kumimoji="1" lang="en-US" altLang="ko-KR" dirty="0"/>
              <a:t>.</a:t>
            </a:r>
          </a:p>
          <a:p>
            <a:endParaRPr kumimoji="1" lang="en-US" altLang="ko-Kore-KR" dirty="0"/>
          </a:p>
          <a:p>
            <a:r>
              <a:rPr kumimoji="1" lang="ko-KR" altLang="en-US" dirty="0"/>
              <a:t>근데 서바이벌의 경우 </a:t>
            </a:r>
            <a:r>
              <a:rPr kumimoji="1" lang="en-US" altLang="ko-KR" dirty="0"/>
              <a:t>195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에폭때</a:t>
            </a:r>
            <a:r>
              <a:rPr kumimoji="1" lang="ko-KR" altLang="en-US" dirty="0"/>
              <a:t> </a:t>
            </a:r>
            <a:r>
              <a:rPr kumimoji="1" lang="en-US" altLang="ko-KR" dirty="0"/>
              <a:t>97</a:t>
            </a:r>
            <a:r>
              <a:rPr kumimoji="1" lang="ko-KR" altLang="en-US" dirty="0"/>
              <a:t>퍼센트로 다수결보다 높게 나와서</a:t>
            </a:r>
            <a:endParaRPr kumimoji="1" lang="en-US" altLang="ko-KR" dirty="0"/>
          </a:p>
          <a:p>
            <a:r>
              <a:rPr kumimoji="1" lang="ko-Kore-KR" altLang="en-US" dirty="0"/>
              <a:t>일단은</a:t>
            </a:r>
            <a:r>
              <a:rPr kumimoji="1" lang="ko-KR" altLang="en-US" dirty="0"/>
              <a:t> 평균 내서 </a:t>
            </a:r>
            <a:r>
              <a:rPr kumimoji="1" lang="ko-KR" altLang="en-US" dirty="0" err="1"/>
              <a:t>한번더</a:t>
            </a:r>
            <a:r>
              <a:rPr kumimoji="1" lang="ko-KR" altLang="en-US" dirty="0"/>
              <a:t> 확인을 해봐야 할 것 같다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현재 </a:t>
            </a:r>
            <a:r>
              <a:rPr kumimoji="1" lang="en-US" altLang="ko-KR" dirty="0"/>
              <a:t>5</a:t>
            </a:r>
            <a:r>
              <a:rPr kumimoji="1" lang="ko-KR" altLang="en-US" dirty="0"/>
              <a:t>개정도 평균 내려고 돌리는 중입니다</a:t>
            </a:r>
            <a:r>
              <a:rPr kumimoji="1" lang="en-US" altLang="ko-KR"/>
              <a:t>.</a:t>
            </a: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29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997726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31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458464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0"/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방식이다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즉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RNN 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중간 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Time-Step 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결과를 고려하지 않고 원래대로 각 모델마다 결과를 내놓으면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 결과를 기반으로 다수결을 통해 최종 결과를 도출하는 것이다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이는  이러한 앙상블을 다수결 앙상블 </a:t>
            </a:r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b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기법이라고 한다</a:t>
            </a:r>
            <a:r>
              <a:rPr lang="ko-Kore-KR" altLang="ko-Kore-KR" dirty="0">
                <a:effectLst/>
              </a:rPr>
              <a:t> 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4025421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32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8480339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33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2976053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34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2560886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각 문자 별 확률 값에 따라 가장 큰 값을 가지는 문자를 출력해 </a:t>
            </a:r>
            <a:endParaRPr kumimoji="1" lang="en-US" altLang="ko-Kore-KR" dirty="0"/>
          </a:p>
          <a:p>
            <a:r>
              <a:rPr kumimoji="1" lang="ko-Kore-KR" altLang="en-US" dirty="0"/>
              <a:t>최종 결과를 내고 있었습니다</a:t>
            </a:r>
            <a:r>
              <a:rPr kumimoji="1" lang="en-US" altLang="ko-Kore-KR" dirty="0"/>
              <a:t>.</a:t>
            </a:r>
          </a:p>
          <a:p>
            <a:endParaRPr kumimoji="1" lang="en-US" altLang="ko-Kore-KR" dirty="0"/>
          </a:p>
          <a:p>
            <a:r>
              <a:rPr kumimoji="1" lang="ko-Kore-KR" altLang="en-US" dirty="0"/>
              <a:t>이 예에서는 </a:t>
            </a:r>
            <a:r>
              <a:rPr kumimoji="1" lang="en-US" altLang="ko-Kore-KR" dirty="0"/>
              <a:t>word </a:t>
            </a:r>
            <a:r>
              <a:rPr kumimoji="1" lang="ko-Kore-KR" altLang="en-US" dirty="0"/>
              <a:t>라는 단어가 들어오면</a:t>
            </a:r>
            <a:r>
              <a:rPr kumimoji="1" lang="en-US" altLang="ko-Kore-KR" dirty="0"/>
              <a:t>,</a:t>
            </a:r>
          </a:p>
          <a:p>
            <a:r>
              <a:rPr kumimoji="1" lang="ko-Kore-KR" altLang="en-US" dirty="0"/>
              <a:t>총 </a:t>
            </a:r>
            <a:r>
              <a:rPr kumimoji="1" lang="en-US" altLang="ko-Kore-KR" dirty="0"/>
              <a:t>4</a:t>
            </a:r>
            <a:r>
              <a:rPr kumimoji="1" lang="en-US" altLang="ko-KR" dirty="0"/>
              <a:t>5</a:t>
            </a:r>
            <a:r>
              <a:rPr kumimoji="1" lang="ko-KR" altLang="en-US" dirty="0"/>
              <a:t>개의 문자 중 가장 큰 값을 가진 인덱스에 해당하는 문자인 </a:t>
            </a:r>
            <a:r>
              <a:rPr kumimoji="1" lang="en-US" altLang="ko-KR" dirty="0"/>
              <a:t>‘</a:t>
            </a:r>
            <a:r>
              <a:rPr kumimoji="1" lang="ko-KR" altLang="en-US" dirty="0"/>
              <a:t>단어</a:t>
            </a:r>
            <a:r>
              <a:rPr kumimoji="1" lang="en-US" altLang="ko-KR" dirty="0"/>
              <a:t>’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출력</a:t>
            </a:r>
            <a:endParaRPr kumimoji="1" lang="en-US" altLang="ko-KR" dirty="0"/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36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501200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그런데 이 예제를 </a:t>
            </a:r>
            <a:r>
              <a:rPr kumimoji="1" lang="en-US" altLang="ko-Kore-KR" dirty="0"/>
              <a:t>word </a:t>
            </a:r>
            <a:r>
              <a:rPr kumimoji="1" lang="ko-Kore-KR" altLang="en-US" dirty="0"/>
              <a:t>와 비슷하게 </a:t>
            </a:r>
            <a:r>
              <a:rPr kumimoji="1" lang="en-US" altLang="ko-Kore-KR" dirty="0" err="1"/>
              <a:t>wodr</a:t>
            </a:r>
            <a:r>
              <a:rPr kumimoji="1" lang="en-US" altLang="ko-Kore-KR" dirty="0"/>
              <a:t> </a:t>
            </a:r>
            <a:r>
              <a:rPr kumimoji="1" lang="ko-Kore-KR" altLang="en-US" dirty="0"/>
              <a:t>을 번역하라고 주었을땐</a:t>
            </a:r>
            <a:r>
              <a:rPr kumimoji="1" lang="en-US" altLang="ko-Kore-KR" dirty="0"/>
              <a:t>,</a:t>
            </a:r>
          </a:p>
          <a:p>
            <a:r>
              <a:rPr kumimoji="1" lang="ko-Kore-KR" altLang="en-US" dirty="0"/>
              <a:t>나무 라고 </a:t>
            </a:r>
            <a:r>
              <a:rPr kumimoji="1" lang="en-US" altLang="ko-Kore-KR" dirty="0"/>
              <a:t>o</a:t>
            </a:r>
            <a:r>
              <a:rPr kumimoji="1" lang="en-US" altLang="ko-KR" dirty="0"/>
              <a:t>utput </a:t>
            </a:r>
            <a:r>
              <a:rPr kumimoji="1" lang="ko-KR" altLang="en-US" dirty="0"/>
              <a:t>을 주었습니다</a:t>
            </a:r>
            <a:r>
              <a:rPr kumimoji="1" lang="en-US" altLang="ko-KR" dirty="0"/>
              <a:t>.</a:t>
            </a:r>
          </a:p>
          <a:p>
            <a:r>
              <a:rPr kumimoji="1" lang="ko-Kore-KR" altLang="en-US" dirty="0"/>
              <a:t>실제로 </a:t>
            </a:r>
            <a:r>
              <a:rPr kumimoji="1" lang="en-US" altLang="ko-Kore-KR" dirty="0"/>
              <a:t>argmax </a:t>
            </a:r>
            <a:r>
              <a:rPr kumimoji="1" lang="ko-Kore-KR" altLang="en-US" dirty="0"/>
              <a:t>하기 전에 값을 출력해보니</a:t>
            </a:r>
            <a:r>
              <a:rPr kumimoji="1" lang="en-US" altLang="ko-Kore-KR" dirty="0"/>
              <a:t>,</a:t>
            </a:r>
          </a:p>
          <a:p>
            <a:r>
              <a:rPr kumimoji="1" lang="en-US" altLang="ko-Kore-KR" dirty="0"/>
              <a:t>＇</a:t>
            </a:r>
            <a:r>
              <a:rPr kumimoji="1" lang="ko-Kore-KR" altLang="en-US" dirty="0"/>
              <a:t>나무</a:t>
            </a:r>
            <a:r>
              <a:rPr kumimoji="1" lang="en-US" altLang="ko-Kore-KR" dirty="0"/>
              <a:t>’ </a:t>
            </a:r>
            <a:r>
              <a:rPr kumimoji="1" lang="ko-Kore-KR" altLang="en-US" dirty="0"/>
              <a:t>에 해당하는 인덱스들과 </a:t>
            </a:r>
            <a:r>
              <a:rPr kumimoji="1" lang="en-US" altLang="ko-Kore-KR" dirty="0"/>
              <a:t>‘</a:t>
            </a:r>
            <a:r>
              <a:rPr kumimoji="1" lang="ko-Kore-KR" altLang="en-US" dirty="0"/>
              <a:t>단어</a:t>
            </a:r>
            <a:r>
              <a:rPr kumimoji="1" lang="en-US" altLang="ko-Kore-KR" dirty="0"/>
              <a:t>’ </a:t>
            </a:r>
            <a:r>
              <a:rPr kumimoji="1" lang="ko-Kore-KR" altLang="en-US" dirty="0"/>
              <a:t>에 해당하는 인덱스에 해당하는 값들에 차이가 별로 나지 않는다는 것을 볼 수 있었습니다</a:t>
            </a:r>
            <a:r>
              <a:rPr kumimoji="1" lang="en-US" altLang="ko-Kore-KR" dirty="0"/>
              <a:t>.</a:t>
            </a:r>
          </a:p>
          <a:p>
            <a:endParaRPr kumimoji="1" lang="en-US" altLang="ko-Kore-KR" dirty="0"/>
          </a:p>
          <a:p>
            <a:r>
              <a:rPr kumimoji="1" lang="ko-Kore-KR" altLang="en-US" dirty="0"/>
              <a:t>그래서 이때 </a:t>
            </a:r>
            <a:r>
              <a:rPr kumimoji="1" lang="en-US" altLang="ko-Kore-KR" dirty="0"/>
              <a:t>word</a:t>
            </a:r>
            <a:r>
              <a:rPr kumimoji="1" lang="ko-Kore-KR" altLang="en-US" dirty="0"/>
              <a:t>의 번역이 될 수 있는 </a:t>
            </a:r>
            <a:r>
              <a:rPr kumimoji="1" lang="en-US" altLang="ko-Kore-KR" dirty="0"/>
              <a:t>candidate </a:t>
            </a:r>
            <a:r>
              <a:rPr kumimoji="1" lang="ko-Kore-KR" altLang="en-US" dirty="0"/>
              <a:t>는 다른 인덱스보다 상대적으로 높은 점수를 가지고 있는 </a:t>
            </a:r>
            <a:r>
              <a:rPr kumimoji="1" lang="en-US" altLang="ko-Kore-KR" dirty="0"/>
              <a:t>‘</a:t>
            </a:r>
            <a:r>
              <a:rPr kumimoji="1" lang="ko-Kore-KR" altLang="en-US" dirty="0"/>
              <a:t>나무</a:t>
            </a:r>
            <a:r>
              <a:rPr kumimoji="1" lang="en-US" altLang="ko-Kore-KR" dirty="0"/>
              <a:t>’</a:t>
            </a:r>
            <a:r>
              <a:rPr kumimoji="1" lang="ko-Kore-KR" altLang="en-US" dirty="0"/>
              <a:t>와 </a:t>
            </a:r>
            <a:r>
              <a:rPr kumimoji="1" lang="en-US" altLang="ko-KR" dirty="0"/>
              <a:t>‘</a:t>
            </a:r>
            <a:r>
              <a:rPr kumimoji="1" lang="ko-KR" altLang="en-US" dirty="0"/>
              <a:t>단어</a:t>
            </a:r>
            <a:r>
              <a:rPr kumimoji="1" lang="en-US" altLang="ko-KR" dirty="0"/>
              <a:t>’</a:t>
            </a:r>
            <a:r>
              <a:rPr kumimoji="1" lang="ko-KR" altLang="en-US" dirty="0" err="1"/>
              <a:t>라고</a:t>
            </a:r>
            <a:r>
              <a:rPr kumimoji="1" lang="ko-KR" altLang="en-US" dirty="0"/>
              <a:t> 할 수 있고</a:t>
            </a:r>
            <a:endParaRPr kumimoji="1" lang="en-US" altLang="ko-KR" dirty="0"/>
          </a:p>
          <a:p>
            <a:r>
              <a:rPr kumimoji="1" lang="ko-KR" altLang="en-US" dirty="0"/>
              <a:t>이를 활용해서 </a:t>
            </a:r>
            <a:r>
              <a:rPr kumimoji="1" lang="en-US" altLang="ko-KR" dirty="0"/>
              <a:t>Uncertainty 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구해볼 수 있을 것 같다는 결론을 얻었습니다</a:t>
            </a:r>
            <a:r>
              <a:rPr kumimoji="1" lang="en-US" altLang="ko-KR" dirty="0"/>
              <a:t>.</a:t>
            </a:r>
            <a:endParaRPr kumimoji="1" lang="en-US" altLang="ko-Kore-KR" dirty="0"/>
          </a:p>
          <a:p>
            <a:endParaRPr kumimoji="1" lang="en-US" altLang="ko-Kore-KR" dirty="0"/>
          </a:p>
          <a:p>
            <a:r>
              <a:rPr kumimoji="1" lang="ko-Kore-KR" altLang="en-US" dirty="0"/>
              <a:t>이 이후에 기계번역예제도 돌려보면서 </a:t>
            </a:r>
            <a:r>
              <a:rPr kumimoji="1" lang="en-US" altLang="ko-Kore-KR" dirty="0"/>
              <a:t>I love you </a:t>
            </a:r>
            <a:r>
              <a:rPr kumimoji="1" lang="ko-Kore-KR" altLang="en-US" dirty="0"/>
              <a:t>같이 연속적인 답에서</a:t>
            </a:r>
            <a:r>
              <a:rPr kumimoji="1" lang="en-US" altLang="ko-Kore-KR" dirty="0"/>
              <a:t> Uncertainty </a:t>
            </a:r>
            <a:r>
              <a:rPr kumimoji="1" lang="ko-Kore-KR" altLang="en-US" dirty="0"/>
              <a:t>는 어떻게 평가해야 하나 고민 하던 중</a:t>
            </a:r>
            <a:endParaRPr kumimoji="1" lang="en-US" altLang="ko-Kore-KR" dirty="0"/>
          </a:p>
          <a:p>
            <a:r>
              <a:rPr kumimoji="1" lang="en-US" altLang="ko-Kore-KR" dirty="0"/>
              <a:t>RNN-Ensemble </a:t>
            </a:r>
            <a:r>
              <a:rPr kumimoji="1" lang="ko-Kore-KR" altLang="en-US" dirty="0"/>
              <a:t>을 먼저 진행하게 되었습</a:t>
            </a:r>
            <a:r>
              <a:rPr kumimoji="1" lang="en-US" altLang="ko-Kore-KR" dirty="0"/>
              <a:t>.</a:t>
            </a:r>
          </a:p>
          <a:p>
            <a:endParaRPr kumimoji="1" lang="en-US" altLang="ko-Kore-KR" dirty="0"/>
          </a:p>
          <a:p>
            <a:r>
              <a:rPr kumimoji="1" lang="en-US" altLang="ko-Kore-KR" dirty="0"/>
              <a:t>(</a:t>
            </a:r>
            <a:r>
              <a:rPr kumimoji="1" lang="ko-Kore-KR" altLang="en-US" dirty="0"/>
              <a:t>자세한건 내 연구노트 확인해봐야 할 듯</a:t>
            </a:r>
            <a:r>
              <a:rPr kumimoji="1" lang="en-US" altLang="ko-Kore-KR" dirty="0"/>
              <a:t>)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37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1391740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39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9054034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40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1354770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41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6419000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42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2166966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43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473372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0"/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방식이다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즉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RNN 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중간 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Time-Step 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결과를 고려하지 않고 원래대로 각 모델마다 결과를 내놓으면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 결과를 기반으로 다수결을 통해 최종 결과를 도출하는 것이다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이는  이러한 앙상블을 다수결 앙상블 </a:t>
            </a:r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b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기법이라고 한다</a:t>
            </a:r>
            <a:r>
              <a:rPr lang="ko-Kore-KR" altLang="ko-Kore-KR" dirty="0">
                <a:effectLst/>
              </a:rPr>
              <a:t> 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9411559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44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6695270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45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6829882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47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6694493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48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884182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50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99777496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51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9043753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kumimoji="1" lang="en-US" altLang="ko-Kore-KR" dirty="0"/>
              <a:t>Single &amp; Ensemble : </a:t>
            </a:r>
            <a:r>
              <a:rPr kumimoji="1" lang="ko-KR" altLang="en-US" dirty="0"/>
              <a:t>각각 </a:t>
            </a:r>
            <a:r>
              <a:rPr kumimoji="1" lang="en-US" altLang="ko-KR" dirty="0"/>
              <a:t>Device 2, 3</a:t>
            </a:r>
          </a:p>
          <a:p>
            <a:pPr marL="171450" indent="-171450">
              <a:buFontTx/>
              <a:buChar char="-"/>
            </a:pPr>
            <a:r>
              <a:rPr kumimoji="1" lang="en-US" altLang="ko-Kore-KR" dirty="0"/>
              <a:t>Survival &amp; Real : </a:t>
            </a:r>
            <a:r>
              <a:rPr kumimoji="1" lang="ko-KR" altLang="en-US" dirty="0"/>
              <a:t>각각 </a:t>
            </a:r>
            <a:r>
              <a:rPr kumimoji="1" lang="en-US" altLang="ko-KR" dirty="0"/>
              <a:t>Device 2, 3</a:t>
            </a:r>
          </a:p>
          <a:p>
            <a:pPr marL="171450" indent="-171450">
              <a:buFontTx/>
              <a:buChar char="-"/>
            </a:pPr>
            <a:r>
              <a:rPr kumimoji="1" lang="ko-KR" altLang="en-US" dirty="0"/>
              <a:t>단일</a:t>
            </a:r>
            <a:r>
              <a:rPr kumimoji="1" lang="en-US" altLang="ko-KR" dirty="0"/>
              <a:t>(Single)</a:t>
            </a:r>
            <a:r>
              <a:rPr kumimoji="1" lang="ko-KR" altLang="en-US" dirty="0"/>
              <a:t> 모델 단독으로 </a:t>
            </a:r>
            <a:r>
              <a:rPr kumimoji="1" lang="en-US" altLang="ko-KR" dirty="0"/>
              <a:t>device</a:t>
            </a:r>
            <a:r>
              <a:rPr kumimoji="1" lang="ko-KR" altLang="en-US" dirty="0"/>
              <a:t> </a:t>
            </a:r>
            <a:r>
              <a:rPr kumimoji="1" lang="en-US" altLang="ko-KR" dirty="0"/>
              <a:t>2 </a:t>
            </a:r>
            <a:r>
              <a:rPr kumimoji="1" lang="ko-KR" altLang="en-US" dirty="0"/>
              <a:t>하나만 돌렸을 때도 성능 약 </a:t>
            </a:r>
            <a:r>
              <a:rPr kumimoji="1" lang="en-US" altLang="ko-KR" dirty="0"/>
              <a:t>85%</a:t>
            </a:r>
            <a:r>
              <a:rPr kumimoji="1" lang="ko-KR" altLang="en-US" dirty="0"/>
              <a:t> 정도로 나왔음</a:t>
            </a:r>
            <a:r>
              <a:rPr kumimoji="1" lang="en-US" altLang="ko-Kore-KR" dirty="0"/>
              <a:t>(</a:t>
            </a:r>
            <a:r>
              <a:rPr kumimoji="1" lang="ko-Kore-KR" altLang="en-US" dirty="0"/>
              <a:t>소요시간</a:t>
            </a:r>
            <a:r>
              <a:rPr kumimoji="1" lang="ko-KR" altLang="en-US" dirty="0"/>
              <a:t>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1</a:t>
            </a:r>
            <a:r>
              <a:rPr kumimoji="1" lang="ko-KR" altLang="en-US" dirty="0"/>
              <a:t>시간</a:t>
            </a:r>
            <a:r>
              <a:rPr kumimoji="1" lang="en-US" altLang="ko-KR" dirty="0"/>
              <a:t>)</a:t>
            </a:r>
          </a:p>
          <a:p>
            <a:pPr marL="171450" indent="-171450">
              <a:buFontTx/>
              <a:buChar char="-"/>
            </a:pPr>
            <a:r>
              <a:rPr kumimoji="1" lang="ko-KR" altLang="en-US" dirty="0" err="1"/>
              <a:t>단일모델</a:t>
            </a:r>
            <a:r>
              <a:rPr kumimoji="1" lang="ko-KR" altLang="en-US" dirty="0"/>
              <a:t> 단독으로 </a:t>
            </a:r>
            <a:r>
              <a:rPr kumimoji="1" lang="en-US" altLang="ko-KR" dirty="0"/>
              <a:t>device 2, 3, 4</a:t>
            </a:r>
            <a:r>
              <a:rPr kumimoji="1" lang="ko-KR" altLang="en-US" dirty="0"/>
              <a:t> 여러 개로 돌렸을 때도 성능 약 </a:t>
            </a:r>
            <a:r>
              <a:rPr kumimoji="1" lang="en-US" altLang="ko-KR" dirty="0"/>
              <a:t>85%</a:t>
            </a:r>
            <a:r>
              <a:rPr kumimoji="1" lang="ko-KR" altLang="en-US" dirty="0"/>
              <a:t> 정도로 나왔음</a:t>
            </a:r>
            <a:r>
              <a:rPr kumimoji="1" lang="en-US" altLang="ko-KR" dirty="0"/>
              <a:t>(</a:t>
            </a:r>
            <a:r>
              <a:rPr kumimoji="1" lang="ko-KR" altLang="en-US" dirty="0"/>
              <a:t>소요시간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1</a:t>
            </a:r>
            <a:r>
              <a:rPr kumimoji="1" lang="ko-KR" altLang="en-US" dirty="0"/>
              <a:t>시간</a:t>
            </a:r>
            <a:r>
              <a:rPr kumimoji="1" lang="en-US" altLang="ko-KR" dirty="0"/>
              <a:t>)</a:t>
            </a:r>
          </a:p>
          <a:p>
            <a:pPr marL="171450" indent="-171450">
              <a:buFontTx/>
              <a:buChar char="-"/>
            </a:pP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53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05494246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1" lang="ko-Kore-KR" altLang="en-US" dirty="0"/>
              <a:t>단일모델</a:t>
            </a:r>
            <a:r>
              <a:rPr kumimoji="1" lang="ko-KR" altLang="en-US" dirty="0"/>
              <a:t> </a:t>
            </a:r>
            <a:r>
              <a:rPr kumimoji="1" lang="en-US" altLang="ko-KR" dirty="0"/>
              <a:t>:</a:t>
            </a:r>
            <a:r>
              <a:rPr kumimoji="1" lang="ko-KR" altLang="en-US" dirty="0"/>
              <a:t> 단독으로</a:t>
            </a:r>
            <a:r>
              <a:rPr kumimoji="1" lang="en-US" altLang="ko-KR" dirty="0"/>
              <a:t> device 2</a:t>
            </a:r>
            <a:r>
              <a:rPr kumimoji="1" lang="ko-KR" altLang="en-US" dirty="0"/>
              <a:t> 사용 </a:t>
            </a:r>
            <a:r>
              <a:rPr kumimoji="1" lang="en-US" altLang="ko-KR" dirty="0"/>
              <a:t>/</a:t>
            </a:r>
            <a:r>
              <a:rPr kumimoji="1" lang="ko-KR" altLang="en-US" dirty="0"/>
              <a:t> 약 </a:t>
            </a:r>
            <a:r>
              <a:rPr kumimoji="1" lang="en-US" altLang="ko-KR" dirty="0"/>
              <a:t>99%</a:t>
            </a:r>
            <a:r>
              <a:rPr kumimoji="1" lang="ko-KR" altLang="en-US" dirty="0"/>
              <a:t> </a:t>
            </a:r>
            <a:r>
              <a:rPr kumimoji="1" lang="en-US" altLang="ko-KR" dirty="0"/>
              <a:t>/</a:t>
            </a:r>
            <a:r>
              <a:rPr kumimoji="1" lang="ko-KR" altLang="en-US" dirty="0"/>
              <a:t> 소요시간 </a:t>
            </a:r>
            <a:r>
              <a:rPr kumimoji="1" lang="en-US" altLang="ko-KR" dirty="0"/>
              <a:t>2</a:t>
            </a:r>
            <a:r>
              <a:rPr kumimoji="1" lang="ko-KR" altLang="en-US" dirty="0"/>
              <a:t>시간</a:t>
            </a:r>
            <a:endParaRPr kumimoji="1" lang="ko-Kore-KR" altLang="en-US" dirty="0"/>
          </a:p>
          <a:p>
            <a:pPr marL="171450" indent="-171450">
              <a:buFontTx/>
              <a:buChar char="-"/>
            </a:pP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54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559306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/>
              <a:t>-</a:t>
            </a:r>
            <a:r>
              <a:rPr kumimoji="1" lang="ko-KR" altLang="en-US" dirty="0"/>
              <a:t> </a:t>
            </a:r>
            <a:r>
              <a:rPr kumimoji="1" lang="ko-Kore-KR" altLang="en-US" dirty="0"/>
              <a:t>단일모델</a:t>
            </a:r>
            <a:r>
              <a:rPr kumimoji="1" lang="ko-KR" altLang="en-US" dirty="0"/>
              <a:t> </a:t>
            </a:r>
            <a:r>
              <a:rPr kumimoji="1" lang="en-US" altLang="ko-KR" dirty="0"/>
              <a:t>:</a:t>
            </a:r>
            <a:r>
              <a:rPr kumimoji="1" lang="ko-KR" altLang="en-US" dirty="0"/>
              <a:t> 단독으로</a:t>
            </a:r>
            <a:r>
              <a:rPr kumimoji="1" lang="en-US" altLang="ko-KR" dirty="0"/>
              <a:t> device 2</a:t>
            </a:r>
            <a:r>
              <a:rPr kumimoji="1" lang="ko-KR" altLang="en-US" dirty="0"/>
              <a:t> 사용 </a:t>
            </a:r>
            <a:r>
              <a:rPr kumimoji="1" lang="en-US" altLang="ko-KR" dirty="0"/>
              <a:t>/</a:t>
            </a:r>
            <a:r>
              <a:rPr kumimoji="1" lang="ko-KR" altLang="en-US" dirty="0"/>
              <a:t> 약 </a:t>
            </a:r>
            <a:r>
              <a:rPr kumimoji="1" lang="en-US" altLang="ko-KR" dirty="0"/>
              <a:t>99%</a:t>
            </a:r>
            <a:r>
              <a:rPr kumimoji="1" lang="ko-KR" altLang="en-US" dirty="0"/>
              <a:t> </a:t>
            </a:r>
            <a:r>
              <a:rPr kumimoji="1" lang="en-US" altLang="ko-KR" dirty="0"/>
              <a:t>/</a:t>
            </a:r>
            <a:r>
              <a:rPr kumimoji="1" lang="ko-KR" altLang="en-US" dirty="0"/>
              <a:t> 소요시간 </a:t>
            </a:r>
            <a:r>
              <a:rPr kumimoji="1" lang="en-US" altLang="ko-KR" dirty="0"/>
              <a:t>2</a:t>
            </a:r>
            <a:r>
              <a:rPr kumimoji="1" lang="ko-KR" altLang="en-US" dirty="0"/>
              <a:t>시간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55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9337163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1" lang="en-US" altLang="ko-Kore-KR" dirty="0"/>
              <a:t> </a:t>
            </a:r>
            <a:r>
              <a:rPr kumimoji="1" lang="en-US" altLang="ko-Kore-KR" dirty="0" err="1"/>
              <a:t>Cupy</a:t>
            </a:r>
            <a:r>
              <a:rPr kumimoji="1" lang="en-US" altLang="ko-Kore-KR" dirty="0"/>
              <a:t> </a:t>
            </a:r>
            <a:r>
              <a:rPr kumimoji="1" lang="en-US" altLang="ko-Kore-KR" dirty="0">
                <a:sym typeface="Wingdings" pitchFamily="2" charset="2"/>
              </a:rPr>
              <a:t> </a:t>
            </a:r>
            <a:r>
              <a:rPr kumimoji="1" lang="ko-KR" altLang="en-US" dirty="0" err="1"/>
              <a:t>단일모델</a:t>
            </a:r>
            <a:r>
              <a:rPr kumimoji="1" lang="ko-KR" altLang="en-US" dirty="0"/>
              <a:t> </a:t>
            </a:r>
            <a:r>
              <a:rPr kumimoji="1" lang="en-US" altLang="ko-KR" dirty="0"/>
              <a:t>:</a:t>
            </a:r>
            <a:r>
              <a:rPr kumimoji="1" lang="ko-KR" altLang="en-US" dirty="0"/>
              <a:t> 단독으로 </a:t>
            </a:r>
            <a:r>
              <a:rPr kumimoji="1" lang="en-US" altLang="ko-KR" dirty="0"/>
              <a:t>device 2 / </a:t>
            </a:r>
            <a:r>
              <a:rPr kumimoji="1" lang="ko-KR" altLang="en-US" dirty="0"/>
              <a:t>약 </a:t>
            </a:r>
            <a:r>
              <a:rPr kumimoji="1" lang="en-US" altLang="ko-KR" dirty="0"/>
              <a:t>58%</a:t>
            </a:r>
            <a:r>
              <a:rPr kumimoji="1" lang="ko-KR" altLang="en-US" dirty="0"/>
              <a:t> </a:t>
            </a:r>
            <a:r>
              <a:rPr kumimoji="1" lang="en-US" altLang="ko-KR" dirty="0"/>
              <a:t>/</a:t>
            </a:r>
            <a:r>
              <a:rPr kumimoji="1" lang="ko-KR" altLang="en-US" dirty="0"/>
              <a:t> </a:t>
            </a:r>
            <a:r>
              <a:rPr kumimoji="1" lang="en-US" altLang="ko-KR" dirty="0"/>
              <a:t>2</a:t>
            </a:r>
            <a:r>
              <a:rPr kumimoji="1" lang="ko-KR" altLang="en-US" dirty="0"/>
              <a:t>시간</a:t>
            </a:r>
            <a:endParaRPr kumimoji="1" lang="ko-Kore-KR" altLang="en-US" dirty="0"/>
          </a:p>
          <a:p>
            <a:pPr marL="171450" indent="-171450">
              <a:buFontTx/>
              <a:buChar char="-"/>
            </a:pP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56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75170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/>
              <a:t>-</a:t>
            </a:r>
            <a:r>
              <a:rPr kumimoji="1" lang="ko-KR" altLang="en-US" dirty="0"/>
              <a:t> 사칙연산으로 했을 때 정확도가 낮아서 앙상블을 적용해서 성능 확인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12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9806628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kumimoji="1" lang="en-US" altLang="ko-Kore-KR" dirty="0"/>
              <a:t>Single, Ensemble(</a:t>
            </a:r>
            <a:r>
              <a:rPr kumimoji="1" lang="ko-KR" altLang="en-US" dirty="0"/>
              <a:t>각각 </a:t>
            </a:r>
            <a:r>
              <a:rPr kumimoji="1" lang="en-US" altLang="ko-Kore-KR" dirty="0"/>
              <a:t>Device 2, 3</a:t>
            </a:r>
            <a:r>
              <a:rPr kumimoji="1" lang="en-US" altLang="ko-KR" dirty="0"/>
              <a:t>)</a:t>
            </a:r>
          </a:p>
          <a:p>
            <a:pPr marL="171450" indent="-171450">
              <a:buFontTx/>
              <a:buChar char="-"/>
            </a:pPr>
            <a:r>
              <a:rPr kumimoji="1" lang="ko-KR" altLang="en-US" dirty="0" err="1"/>
              <a:t>단일모델</a:t>
            </a:r>
            <a:r>
              <a:rPr kumimoji="1" lang="ko-KR" altLang="en-US" dirty="0"/>
              <a:t> </a:t>
            </a:r>
            <a:r>
              <a:rPr kumimoji="1" lang="en-US" altLang="ko-KR" dirty="0"/>
              <a:t>:</a:t>
            </a:r>
            <a:r>
              <a:rPr kumimoji="1" lang="ko-KR" altLang="en-US" dirty="0"/>
              <a:t> 단독으로 </a:t>
            </a:r>
            <a:r>
              <a:rPr kumimoji="1" lang="en-US" altLang="ko-KR" dirty="0"/>
              <a:t>Device</a:t>
            </a:r>
            <a:r>
              <a:rPr kumimoji="1" lang="ko-KR" altLang="en-US" dirty="0"/>
              <a:t> </a:t>
            </a:r>
            <a:r>
              <a:rPr kumimoji="1" lang="en-US" altLang="ko-KR" dirty="0"/>
              <a:t>2 / </a:t>
            </a:r>
            <a:r>
              <a:rPr kumimoji="1" lang="ko-KR" altLang="en-US" dirty="0"/>
              <a:t>성능 약 </a:t>
            </a:r>
            <a:r>
              <a:rPr kumimoji="1" lang="en-US" altLang="ko-KR" dirty="0"/>
              <a:t>69%</a:t>
            </a:r>
            <a:r>
              <a:rPr kumimoji="1" lang="ko-KR" altLang="en-US" dirty="0"/>
              <a:t> </a:t>
            </a:r>
            <a:r>
              <a:rPr kumimoji="1" lang="en-US" altLang="ko-KR" dirty="0"/>
              <a:t>/</a:t>
            </a:r>
            <a:r>
              <a:rPr kumimoji="1" lang="ko-KR" altLang="en-US" dirty="0"/>
              <a:t> </a:t>
            </a:r>
            <a:r>
              <a:rPr kumimoji="1" lang="en-US" altLang="ko-KR" dirty="0"/>
              <a:t>1</a:t>
            </a:r>
            <a:r>
              <a:rPr kumimoji="1" lang="ko-KR" altLang="en-US" dirty="0"/>
              <a:t>시간</a:t>
            </a:r>
            <a:endParaRPr kumimoji="1" lang="en-US" altLang="ko-KR" dirty="0"/>
          </a:p>
          <a:p>
            <a:pPr marL="171450" indent="-171450">
              <a:buFontTx/>
              <a:buChar char="-"/>
            </a:pPr>
            <a:r>
              <a:rPr kumimoji="1" lang="ko-KR" altLang="en-US" dirty="0" err="1"/>
              <a:t>단일모델</a:t>
            </a:r>
            <a:r>
              <a:rPr kumimoji="1" lang="ko-KR" altLang="en-US" dirty="0"/>
              <a:t> </a:t>
            </a:r>
            <a:r>
              <a:rPr kumimoji="1" lang="en-US" altLang="ko-KR" dirty="0"/>
              <a:t>:</a:t>
            </a:r>
            <a:r>
              <a:rPr kumimoji="1" lang="ko-KR" altLang="en-US" dirty="0"/>
              <a:t> 앙상블과 같이 </a:t>
            </a:r>
            <a:r>
              <a:rPr kumimoji="1" lang="en-US" altLang="ko-KR" dirty="0"/>
              <a:t>/</a:t>
            </a:r>
            <a:r>
              <a:rPr kumimoji="1" lang="ko-KR" altLang="en-US" dirty="0"/>
              <a:t> 성능 약 </a:t>
            </a:r>
            <a:r>
              <a:rPr kumimoji="1" lang="en-US" altLang="ko-KR" dirty="0"/>
              <a:t>69%</a:t>
            </a:r>
            <a:r>
              <a:rPr kumimoji="1" lang="ko-KR" altLang="en-US" dirty="0"/>
              <a:t> </a:t>
            </a:r>
            <a:r>
              <a:rPr kumimoji="1" lang="en-US" altLang="ko-KR" dirty="0"/>
              <a:t>/</a:t>
            </a:r>
            <a:r>
              <a:rPr kumimoji="1" lang="ko-KR" altLang="en-US" dirty="0"/>
              <a:t> </a:t>
            </a:r>
            <a:r>
              <a:rPr kumimoji="1" lang="en-US" altLang="ko-KR" dirty="0"/>
              <a:t>1</a:t>
            </a:r>
            <a:r>
              <a:rPr kumimoji="1" lang="ko-KR" altLang="en-US" dirty="0"/>
              <a:t>시간</a:t>
            </a:r>
            <a:endParaRPr kumimoji="1" lang="en-US" altLang="ko-KR" dirty="0"/>
          </a:p>
          <a:p>
            <a:pPr marL="171450" indent="-171450">
              <a:buFontTx/>
              <a:buChar char="-"/>
            </a:pPr>
            <a:r>
              <a:rPr kumimoji="1" lang="ko-KR" altLang="en-US" dirty="0"/>
              <a:t>앙상블 </a:t>
            </a:r>
            <a:r>
              <a:rPr kumimoji="1" lang="ko-KR" altLang="en-US" dirty="0" err="1"/>
              <a:t>소프트보팅</a:t>
            </a:r>
            <a:r>
              <a:rPr kumimoji="1" lang="ko-KR" altLang="en-US" dirty="0"/>
              <a:t>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단일모델과</a:t>
            </a:r>
            <a:r>
              <a:rPr kumimoji="1" lang="ko-KR" altLang="en-US" dirty="0"/>
              <a:t> 같이 </a:t>
            </a:r>
            <a:r>
              <a:rPr kumimoji="1" lang="en-US" altLang="ko-KR" dirty="0"/>
              <a:t>/</a:t>
            </a:r>
            <a:r>
              <a:rPr kumimoji="1" lang="ko-KR" altLang="en-US" dirty="0"/>
              <a:t> 성능 약 </a:t>
            </a:r>
            <a:r>
              <a:rPr kumimoji="1" lang="en-US" altLang="ko-KR" dirty="0"/>
              <a:t>85%</a:t>
            </a:r>
            <a:r>
              <a:rPr kumimoji="1" lang="ko-KR" altLang="en-US" dirty="0"/>
              <a:t> </a:t>
            </a:r>
            <a:r>
              <a:rPr kumimoji="1" lang="en-US" altLang="ko-KR" dirty="0"/>
              <a:t>/</a:t>
            </a:r>
            <a:r>
              <a:rPr kumimoji="1" lang="ko-KR" altLang="en-US" dirty="0"/>
              <a:t> </a:t>
            </a:r>
            <a:r>
              <a:rPr kumimoji="1" lang="en-US" altLang="ko-KR" dirty="0"/>
              <a:t>8</a:t>
            </a:r>
            <a:r>
              <a:rPr kumimoji="1" lang="ko-KR" altLang="en-US" dirty="0"/>
              <a:t>시간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58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2244776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/>
              <a:t>- </a:t>
            </a:r>
            <a:r>
              <a:rPr kumimoji="1" lang="ko-KR" altLang="en-US" dirty="0" err="1"/>
              <a:t>단일모델</a:t>
            </a:r>
            <a:r>
              <a:rPr kumimoji="1" lang="ko-KR" altLang="en-US" dirty="0"/>
              <a:t> </a:t>
            </a:r>
            <a:r>
              <a:rPr kumimoji="1" lang="en-US" altLang="ko-KR" dirty="0"/>
              <a:t>:</a:t>
            </a:r>
            <a:r>
              <a:rPr kumimoji="1" lang="ko-KR" altLang="en-US" dirty="0"/>
              <a:t> 단독으로 </a:t>
            </a:r>
            <a:r>
              <a:rPr kumimoji="1" lang="en-US" altLang="ko-KR" dirty="0"/>
              <a:t>device 2 / </a:t>
            </a:r>
            <a:r>
              <a:rPr kumimoji="1" lang="ko-KR" altLang="en-US" dirty="0"/>
              <a:t>약 </a:t>
            </a:r>
            <a:r>
              <a:rPr kumimoji="1" lang="en-US" altLang="ko-KR" dirty="0"/>
              <a:t>58%</a:t>
            </a:r>
            <a:r>
              <a:rPr kumimoji="1" lang="ko-KR" altLang="en-US" dirty="0"/>
              <a:t> </a:t>
            </a:r>
            <a:r>
              <a:rPr kumimoji="1" lang="en-US" altLang="ko-KR" dirty="0"/>
              <a:t>/</a:t>
            </a:r>
            <a:r>
              <a:rPr kumimoji="1" lang="ko-KR" altLang="en-US" dirty="0"/>
              <a:t> </a:t>
            </a:r>
            <a:r>
              <a:rPr kumimoji="1" lang="en-US" altLang="ko-KR" dirty="0"/>
              <a:t>2</a:t>
            </a:r>
            <a:r>
              <a:rPr kumimoji="1" lang="ko-KR" altLang="en-US" dirty="0"/>
              <a:t>시간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59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0230013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/>
              <a:t>- </a:t>
            </a:r>
            <a:r>
              <a:rPr kumimoji="1" lang="ko-KR" altLang="en-US" dirty="0" err="1"/>
              <a:t>단일모델</a:t>
            </a:r>
            <a:r>
              <a:rPr kumimoji="1" lang="ko-KR" altLang="en-US" dirty="0"/>
              <a:t> </a:t>
            </a:r>
            <a:r>
              <a:rPr kumimoji="1" lang="en-US" altLang="ko-KR" dirty="0"/>
              <a:t>:</a:t>
            </a:r>
            <a:r>
              <a:rPr kumimoji="1" lang="ko-KR" altLang="en-US" dirty="0"/>
              <a:t> 단독으로 </a:t>
            </a:r>
            <a:r>
              <a:rPr kumimoji="1" lang="en-US" altLang="ko-KR" dirty="0"/>
              <a:t>device 2 / </a:t>
            </a:r>
            <a:r>
              <a:rPr kumimoji="1" lang="ko-KR" altLang="en-US" dirty="0"/>
              <a:t>약 </a:t>
            </a:r>
            <a:r>
              <a:rPr kumimoji="1" lang="en-US" altLang="ko-KR" dirty="0"/>
              <a:t>58%</a:t>
            </a:r>
            <a:r>
              <a:rPr kumimoji="1" lang="ko-KR" altLang="en-US" dirty="0"/>
              <a:t> </a:t>
            </a:r>
            <a:r>
              <a:rPr kumimoji="1" lang="en-US" altLang="ko-KR" dirty="0"/>
              <a:t>/</a:t>
            </a:r>
            <a:r>
              <a:rPr kumimoji="1" lang="ko-KR" altLang="en-US" dirty="0"/>
              <a:t> </a:t>
            </a:r>
            <a:r>
              <a:rPr kumimoji="1" lang="en-US" altLang="ko-KR" dirty="0"/>
              <a:t>2</a:t>
            </a:r>
            <a:r>
              <a:rPr kumimoji="1" lang="ko-KR" altLang="en-US" dirty="0"/>
              <a:t>시간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60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0644179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/>
              <a:t>- </a:t>
            </a:r>
            <a:r>
              <a:rPr kumimoji="1" lang="ko-KR" altLang="en-US" dirty="0" err="1"/>
              <a:t>단일모델</a:t>
            </a:r>
            <a:r>
              <a:rPr kumimoji="1" lang="ko-KR" altLang="en-US" dirty="0"/>
              <a:t> </a:t>
            </a:r>
            <a:r>
              <a:rPr kumimoji="1" lang="en-US" altLang="ko-KR" dirty="0"/>
              <a:t>:</a:t>
            </a:r>
            <a:r>
              <a:rPr kumimoji="1" lang="ko-KR" altLang="en-US" dirty="0"/>
              <a:t> 단독으로 </a:t>
            </a:r>
            <a:r>
              <a:rPr kumimoji="1" lang="en-US" altLang="ko-KR" dirty="0"/>
              <a:t>device 2 / </a:t>
            </a:r>
            <a:r>
              <a:rPr kumimoji="1" lang="ko-KR" altLang="en-US" dirty="0"/>
              <a:t>약 </a:t>
            </a:r>
            <a:r>
              <a:rPr kumimoji="1" lang="en-US" altLang="ko-KR" dirty="0"/>
              <a:t>58%</a:t>
            </a:r>
            <a:r>
              <a:rPr kumimoji="1" lang="ko-KR" altLang="en-US" dirty="0"/>
              <a:t> </a:t>
            </a:r>
            <a:r>
              <a:rPr kumimoji="1" lang="en-US" altLang="ko-KR" dirty="0"/>
              <a:t>/</a:t>
            </a:r>
            <a:r>
              <a:rPr kumimoji="1" lang="ko-KR" altLang="en-US" dirty="0"/>
              <a:t> </a:t>
            </a:r>
            <a:r>
              <a:rPr kumimoji="1" lang="en-US" altLang="ko-KR" dirty="0"/>
              <a:t>2</a:t>
            </a:r>
            <a:r>
              <a:rPr kumimoji="1" lang="ko-KR" altLang="en-US" dirty="0"/>
              <a:t>시간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62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548853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kumimoji="1" lang="ko-KR" altLang="en-US" dirty="0"/>
              <a:t>오른쪽 </a:t>
            </a:r>
            <a:r>
              <a:rPr kumimoji="1" lang="ko-KR" altLang="en-US" dirty="0" err="1"/>
              <a:t>처럼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여러개의</a:t>
            </a:r>
            <a:r>
              <a:rPr kumimoji="1" lang="ko-KR" altLang="en-US" dirty="0"/>
              <a:t> 연산자가 있는 경우도 고려해봐야 하는지</a:t>
            </a:r>
            <a:r>
              <a:rPr kumimoji="1" lang="en-US" altLang="ko-KR" dirty="0"/>
              <a:t>?</a:t>
            </a:r>
          </a:p>
          <a:p>
            <a:pPr marL="171450" indent="-171450">
              <a:buFontTx/>
              <a:buChar char="-"/>
            </a:pPr>
            <a:endParaRPr kumimoji="1" lang="en-US" altLang="ko-Kore-KR" dirty="0"/>
          </a:p>
          <a:p>
            <a:pPr marL="171450" indent="-171450">
              <a:buFontTx/>
              <a:buChar char="-"/>
            </a:pPr>
            <a:r>
              <a:rPr kumimoji="1" lang="ko-KR" altLang="en-US" dirty="0"/>
              <a:t>날씨</a:t>
            </a:r>
            <a:r>
              <a:rPr kumimoji="1" lang="en-US" altLang="ko-KR" dirty="0"/>
              <a:t> </a:t>
            </a:r>
            <a:r>
              <a:rPr kumimoji="1" lang="ko-KR" altLang="en-US" dirty="0"/>
              <a:t>예측 코드 수정이 생각보다 </a:t>
            </a:r>
            <a:r>
              <a:rPr kumimoji="1" lang="ko-KR" altLang="en-US" dirty="0" err="1"/>
              <a:t>오래걸려서</a:t>
            </a:r>
            <a:r>
              <a:rPr kumimoji="1" lang="ko-KR" altLang="en-US" dirty="0"/>
              <a:t> 아직 수정 중</a:t>
            </a:r>
            <a:r>
              <a:rPr kumimoji="1" lang="en-US" altLang="ko-KR" dirty="0"/>
              <a:t>.</a:t>
            </a:r>
          </a:p>
          <a:p>
            <a:pPr marL="171450" indent="-171450">
              <a:buFontTx/>
              <a:buChar char="-"/>
            </a:pPr>
            <a:endParaRPr kumimoji="1" lang="en-US" altLang="ko-Kore-KR"/>
          </a:p>
          <a:p>
            <a:pPr marL="171450" indent="-171450">
              <a:buFontTx/>
              <a:buChar char="-"/>
            </a:pP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13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264909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그래서</a:t>
            </a:r>
            <a:r>
              <a:rPr kumimoji="1" lang="ko-KR" altLang="en-US" dirty="0"/>
              <a:t> 앙상블을 할 때 </a:t>
            </a:r>
            <a:r>
              <a:rPr kumimoji="1" lang="ko-KR" altLang="en-US" dirty="0" err="1"/>
              <a:t>여러개의</a:t>
            </a:r>
            <a:r>
              <a:rPr kumimoji="1" lang="ko-KR" altLang="en-US" dirty="0"/>
              <a:t> 모델을 다 합쳐서 </a:t>
            </a:r>
            <a:r>
              <a:rPr kumimoji="1" lang="en-US" altLang="ko-KR" dirty="0"/>
              <a:t>soft voting</a:t>
            </a:r>
            <a:r>
              <a:rPr kumimoji="1" lang="ko-KR" altLang="en-US" dirty="0"/>
              <a:t>을 하는 방법을 택해야 하는지</a:t>
            </a:r>
            <a:endParaRPr kumimoji="1" lang="en-US" altLang="ko-KR" dirty="0"/>
          </a:p>
          <a:p>
            <a:r>
              <a:rPr kumimoji="1" lang="ko-KR" altLang="en-US" dirty="0"/>
              <a:t>아니면 </a:t>
            </a:r>
            <a:r>
              <a:rPr kumimoji="1" lang="ko-KR" altLang="en-US" dirty="0" err="1"/>
              <a:t>번역때처럼</a:t>
            </a:r>
            <a:r>
              <a:rPr kumimoji="1" lang="ko-KR" altLang="en-US" dirty="0"/>
              <a:t> </a:t>
            </a:r>
            <a:r>
              <a:rPr kumimoji="1" lang="en-US" altLang="ko-KR" dirty="0"/>
              <a:t>time-step </a:t>
            </a:r>
            <a:r>
              <a:rPr kumimoji="1" lang="ko-KR" altLang="en-US" dirty="0"/>
              <a:t>별로 앙상블을 적용하기 위해서 모델을 그에 알맞게 변경을 해야할지 고민이 됩니다</a:t>
            </a:r>
            <a:r>
              <a:rPr kumimoji="1" lang="en-US" altLang="ko-KR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14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818108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앙상블을</a:t>
            </a:r>
            <a:r>
              <a:rPr kumimoji="1" lang="ko-KR" altLang="en-US" dirty="0"/>
              <a:t> 적용하는 방법에 대해서 조금 고민</a:t>
            </a:r>
            <a:endParaRPr kumimoji="1" lang="en-US" altLang="ko-KR" dirty="0"/>
          </a:p>
          <a:p>
            <a:r>
              <a:rPr kumimoji="1" lang="ko-KR" altLang="en-US" dirty="0"/>
              <a:t>그전에 구현했던 번역에 대한 앙상블은 단어를 </a:t>
            </a:r>
            <a:r>
              <a:rPr kumimoji="1" lang="ko-KR" altLang="en-US" dirty="0" err="1"/>
              <a:t>출력할때마다</a:t>
            </a:r>
            <a:r>
              <a:rPr kumimoji="1" lang="ko-KR" altLang="en-US" dirty="0"/>
              <a:t> 앙상블을 해왔음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이 사칙연산 예제는 인풋 </a:t>
            </a:r>
            <a:r>
              <a:rPr kumimoji="1" lang="en-US" altLang="ko-KR" dirty="0"/>
              <a:t>x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넣어서 </a:t>
            </a:r>
            <a:r>
              <a:rPr kumimoji="1" lang="en-US" altLang="ko-KR" dirty="0"/>
              <a:t>predict </a:t>
            </a:r>
            <a:r>
              <a:rPr kumimoji="1" lang="ko-KR" altLang="en-US" dirty="0"/>
              <a:t>했을 때 정답 </a:t>
            </a:r>
            <a:r>
              <a:rPr kumimoji="1" lang="en-US" altLang="ko-KR" dirty="0"/>
              <a:t>6</a:t>
            </a:r>
            <a:r>
              <a:rPr kumimoji="1" lang="ko-KR" altLang="en-US" dirty="0"/>
              <a:t>자리에 대한 숫자가 한번에 나온다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다음 </a:t>
            </a:r>
            <a:r>
              <a:rPr kumimoji="1" lang="en-US" altLang="ko-KR" dirty="0"/>
              <a:t>Ppt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15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228782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FontTx/>
              <a:buNone/>
            </a:pPr>
            <a:r>
              <a:rPr kumimoji="1" lang="ko-KR" altLang="en-US" dirty="0"/>
              <a:t>저번에 말씀드린 덧셈 앙상블 결과 말씀드리겠습니다</a:t>
            </a:r>
            <a:r>
              <a:rPr kumimoji="1" lang="en-US" altLang="ko-KR" dirty="0"/>
              <a:t>.</a:t>
            </a:r>
          </a:p>
          <a:p>
            <a:pPr marL="0" indent="0" algn="l">
              <a:buFontTx/>
              <a:buNone/>
            </a:pPr>
            <a:endParaRPr kumimoji="1" lang="en-US" altLang="ko-KR" dirty="0"/>
          </a:p>
          <a:p>
            <a:pPr marL="0" indent="0" algn="l">
              <a:buFontTx/>
              <a:buNone/>
            </a:pPr>
            <a:r>
              <a:rPr kumimoji="1" lang="ko-KR" altLang="en-US" dirty="0"/>
              <a:t>저번에 덧셈 성능이 </a:t>
            </a:r>
            <a:r>
              <a:rPr kumimoji="1" lang="en-US" altLang="ko-KR" dirty="0"/>
              <a:t>68%</a:t>
            </a:r>
            <a:r>
              <a:rPr kumimoji="1" lang="ko-KR" altLang="en-US" dirty="0"/>
              <a:t> 정도로 나왔는데요</a:t>
            </a:r>
            <a:r>
              <a:rPr kumimoji="1" lang="en-US" altLang="ko-KR" dirty="0"/>
              <a:t>,</a:t>
            </a:r>
            <a:r>
              <a:rPr kumimoji="1" lang="ko-KR" altLang="en-US" dirty="0"/>
              <a:t> 여기에 소프트 </a:t>
            </a:r>
            <a:r>
              <a:rPr kumimoji="1" lang="ko-KR" altLang="en-US" dirty="0" err="1"/>
              <a:t>보팅</a:t>
            </a:r>
            <a:r>
              <a:rPr kumimoji="1" lang="ko-KR" altLang="en-US" dirty="0"/>
              <a:t> 앙상블을 적용한 결과 </a:t>
            </a:r>
            <a:r>
              <a:rPr kumimoji="1" lang="en-US" altLang="ko-KR" dirty="0"/>
              <a:t>(</a:t>
            </a:r>
            <a:r>
              <a:rPr kumimoji="1" lang="ko-KR" altLang="en-US" dirty="0" err="1"/>
              <a:t>다음장</a:t>
            </a:r>
            <a:r>
              <a:rPr kumimoji="1" lang="en-US" altLang="ko-KR" dirty="0"/>
              <a:t>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17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584189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FontTx/>
              <a:buNone/>
            </a:pPr>
            <a:r>
              <a:rPr kumimoji="1" lang="en-US" altLang="ko-KR" dirty="0"/>
              <a:t>100</a:t>
            </a:r>
            <a:r>
              <a:rPr kumimoji="1" lang="ko-KR" altLang="en-US" dirty="0" err="1"/>
              <a:t>에폭때는</a:t>
            </a:r>
            <a:r>
              <a:rPr kumimoji="1" lang="ko-KR" altLang="en-US" dirty="0"/>
              <a:t> </a:t>
            </a:r>
            <a:r>
              <a:rPr kumimoji="1" lang="en-US" altLang="ko-KR" dirty="0"/>
              <a:t>94%,</a:t>
            </a:r>
            <a:r>
              <a:rPr kumimoji="1" lang="ko-KR" altLang="en-US" dirty="0"/>
              <a:t> </a:t>
            </a:r>
            <a:r>
              <a:rPr kumimoji="1" lang="en-US" altLang="ko-KR" dirty="0"/>
              <a:t>200</a:t>
            </a:r>
            <a:r>
              <a:rPr kumimoji="1" lang="ko-KR" altLang="en-US" dirty="0" err="1"/>
              <a:t>에폭때는</a:t>
            </a:r>
            <a:r>
              <a:rPr kumimoji="1" lang="ko-KR" altLang="en-US" dirty="0"/>
              <a:t> </a:t>
            </a:r>
            <a:r>
              <a:rPr kumimoji="1" lang="en-US" altLang="ko-KR" dirty="0"/>
              <a:t>99%</a:t>
            </a:r>
            <a:r>
              <a:rPr kumimoji="1" lang="ko-KR" altLang="en-US" dirty="0" err="1"/>
              <a:t>까지올라간</a:t>
            </a:r>
            <a:r>
              <a:rPr kumimoji="1" lang="ko-KR" altLang="en-US" dirty="0"/>
              <a:t> 것을 확인할 수 있었습니다</a:t>
            </a:r>
            <a:r>
              <a:rPr kumimoji="1" lang="en-US" altLang="ko-KR" dirty="0"/>
              <a:t>.</a:t>
            </a:r>
          </a:p>
          <a:p>
            <a:pPr marL="0" indent="0" algn="l">
              <a:buFontTx/>
              <a:buNone/>
            </a:pP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18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516925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86B7A7-20BA-7A45-9004-EB7F4DF830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C0FF2F2-C204-6F4B-9ABC-DFF755FF2F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F777C4A-9513-E943-98FF-AC2AD627BC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950EB-5035-BF40-82AA-6C9039F9D37B}" type="datetimeFigureOut">
              <a:rPr kumimoji="1" lang="ko-Kore-KR" altLang="en-US" smtClean="0"/>
              <a:t>2021. 11. 30.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81E5ED0-94C6-2242-B2A6-E33973EAE0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AF8BF32-D475-5241-8823-008A7D9834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48FF2-4FAD-B94D-9762-1A0FB0D673A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7465375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489966-93A0-B344-A33A-4A6B542DB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349FAF5-8D5B-BB46-9C35-85202FF9EA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64AC2C1-A78C-8041-957C-1F4E03D8E2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950EB-5035-BF40-82AA-6C9039F9D37B}" type="datetimeFigureOut">
              <a:rPr kumimoji="1" lang="ko-Kore-KR" altLang="en-US" smtClean="0"/>
              <a:t>2021. 11. 30.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1519EBE-3707-F549-845D-AB329C03A9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889231-2AE2-4546-8120-4D9DE58FD0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48FF2-4FAD-B94D-9762-1A0FB0D673A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882511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BA8935A-471F-9043-8EBE-BFF4E0DDB5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5CEADAA-AEDD-D449-93E3-C4BF663EE8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208176A-D4E4-0F46-9818-5A1B08B9A1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950EB-5035-BF40-82AA-6C9039F9D37B}" type="datetimeFigureOut">
              <a:rPr kumimoji="1" lang="ko-Kore-KR" altLang="en-US" smtClean="0"/>
              <a:t>2021. 11. 30.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8722586-C7FE-D949-8818-4FF9839565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393A49C-C4BE-014A-9110-A3D2F282F1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48FF2-4FAD-B94D-9762-1A0FB0D673A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155874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5C9740-D9DB-BC4A-ADB8-1913D9257D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B2ABBE8-D7C7-0D42-9D49-0AE35E469F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B7C9159-E974-614B-BDF6-7458B32026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950EB-5035-BF40-82AA-6C9039F9D37B}" type="datetimeFigureOut">
              <a:rPr kumimoji="1" lang="ko-Kore-KR" altLang="en-US" smtClean="0"/>
              <a:t>2021. 11. 30.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0D3C8D1-C6C3-3948-8A6F-B3F7C638DB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C841C53-4AE0-0B47-8038-D164B2655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48FF2-4FAD-B94D-9762-1A0FB0D673A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4437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71DB63-0A9C-CD41-AFF0-FC8C614FA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80A1664-D587-4442-9927-D6E8416C93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B6A38A5-13EB-B941-9A02-35BD400B35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950EB-5035-BF40-82AA-6C9039F9D37B}" type="datetimeFigureOut">
              <a:rPr kumimoji="1" lang="ko-Kore-KR" altLang="en-US" smtClean="0"/>
              <a:t>2021. 11. 30.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EB1B03F-084E-B043-A63E-D1E3410805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45EAE45-253B-C64D-AB2B-B48CD3912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48FF2-4FAD-B94D-9762-1A0FB0D673A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642548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142A93-AAA2-A946-9DCA-79662D641A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A1A1398-79B3-AB4D-BDC1-07B4D6C991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5FEAF69-B87A-6A4C-8216-085E3C7C83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B1D7C21-A52E-9A45-9695-226D6572EA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950EB-5035-BF40-82AA-6C9039F9D37B}" type="datetimeFigureOut">
              <a:rPr kumimoji="1" lang="ko-Kore-KR" altLang="en-US" smtClean="0"/>
              <a:t>2021. 11. 30.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C992833-D904-844B-9F53-9BCA51D9A6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2FDA1F8-94B5-C94A-A38A-F499F9B30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48FF2-4FAD-B94D-9762-1A0FB0D673A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589977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54B257-22E5-2A4D-93E8-91764B518F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3E6C3DE-2BD9-EA47-A815-2F9618AFF3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4A87AAF-27AC-D94A-878C-3B73493CB9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215CC03-08DF-4449-9CEB-F6755766090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081E051-344B-C941-AD82-BCBEB81D348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99425D2-6510-3143-AD71-FC58770AE3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950EB-5035-BF40-82AA-6C9039F9D37B}" type="datetimeFigureOut">
              <a:rPr kumimoji="1" lang="ko-Kore-KR" altLang="en-US" smtClean="0"/>
              <a:t>2021. 11. 30.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F8E41A5-58BC-9941-BF4C-E931CCB8FC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F1A2DE3-46EF-EE45-B28E-F78963ABFC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48FF2-4FAD-B94D-9762-1A0FB0D673A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25093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91F863-6579-6A47-BDE7-04D3A7F09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D914848-87BF-5F48-B80B-A4CB5B9F83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950EB-5035-BF40-82AA-6C9039F9D37B}" type="datetimeFigureOut">
              <a:rPr kumimoji="1" lang="ko-Kore-KR" altLang="en-US" smtClean="0"/>
              <a:t>2021. 11. 30.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ECA47D3-C925-1143-B0EA-56AD013384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2182E0A-5894-DD4B-A068-ABBBEADA69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48FF2-4FAD-B94D-9762-1A0FB0D673A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076676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B0D750C-C338-814B-A6BD-9E399DBE09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950EB-5035-BF40-82AA-6C9039F9D37B}" type="datetimeFigureOut">
              <a:rPr kumimoji="1" lang="ko-Kore-KR" altLang="en-US" smtClean="0"/>
              <a:t>2021. 11. 30.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56692F3-ADD9-5E4A-A147-CE5D9EB7C8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522CFC8-60F9-6943-AE70-C00DA4D89C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48FF2-4FAD-B94D-9762-1A0FB0D673A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289058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6D6FA0-E506-E743-8D2C-621F53268C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3A4F759-7069-4245-BDDB-377C5B1E77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7AF6EFB-C4AE-6441-A8E8-3A4A35592C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D1B689E-B6A1-F54A-993A-87978BB9F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950EB-5035-BF40-82AA-6C9039F9D37B}" type="datetimeFigureOut">
              <a:rPr kumimoji="1" lang="ko-Kore-KR" altLang="en-US" smtClean="0"/>
              <a:t>2021. 11. 30.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416FA40-E3CC-0041-A6A7-C529336E4A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0044664-54FA-6049-A421-3763B0736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48FF2-4FAD-B94D-9762-1A0FB0D673A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543855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53E186-FA08-EF4B-A600-A1029791ED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41B8920-17DE-3E44-8F97-37CF59ED4ED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8A0460A-619B-8D46-8097-916BE91385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100EC3F-FC29-DF4F-9B5E-932C9CB0DB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950EB-5035-BF40-82AA-6C9039F9D37B}" type="datetimeFigureOut">
              <a:rPr kumimoji="1" lang="ko-Kore-KR" altLang="en-US" smtClean="0"/>
              <a:t>2021. 11. 30.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F2B28EF-AAF2-454E-8D52-627E071B6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7C45D16-5948-9E45-9330-4147B47E76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48FF2-4FAD-B94D-9762-1A0FB0D673A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566282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73A2D1E-9435-9243-A470-E7F7BE98F9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BBC3F93-CB6E-C54B-A23E-44228CB4CF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72FEADE-8A65-C744-9F2C-E40F0B0E5EB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3950EB-5035-BF40-82AA-6C9039F9D37B}" type="datetimeFigureOut">
              <a:rPr kumimoji="1" lang="ko-Kore-KR" altLang="en-US" smtClean="0"/>
              <a:t>2021. 11. 30.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F4D46F3-7ED2-7547-B228-2159CC6980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5305D0E-5F97-BA4B-B6B6-585871CD40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448FF2-4FAD-B94D-9762-1A0FB0D673A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190375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3.png"/><Relationship Id="rId4" Type="http://schemas.openxmlformats.org/officeDocument/2006/relationships/image" Target="../media/image8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5" Type="http://schemas.openxmlformats.org/officeDocument/2006/relationships/image" Target="../media/image100.png"/><Relationship Id="rId4" Type="http://schemas.openxmlformats.org/officeDocument/2006/relationships/image" Target="../media/image9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5" Type="http://schemas.openxmlformats.org/officeDocument/2006/relationships/image" Target="../media/image100.png"/><Relationship Id="rId4" Type="http://schemas.openxmlformats.org/officeDocument/2006/relationships/image" Target="../media/image9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17" Type="http://schemas.openxmlformats.org/officeDocument/2006/relationships/image" Target="../media/image35.png"/><Relationship Id="rId2" Type="http://schemas.openxmlformats.org/officeDocument/2006/relationships/image" Target="../media/image20.png"/><Relationship Id="rId16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5" Type="http://schemas.openxmlformats.org/officeDocument/2006/relationships/image" Target="../media/image3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Relationship Id="rId14" Type="http://schemas.openxmlformats.org/officeDocument/2006/relationships/image" Target="../media/image3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5" Type="http://schemas.openxmlformats.org/officeDocument/2006/relationships/image" Target="../media/image101.png"/><Relationship Id="rId4" Type="http://schemas.openxmlformats.org/officeDocument/2006/relationships/image" Target="../media/image102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7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12" Type="http://schemas.openxmlformats.org/officeDocument/2006/relationships/image" Target="../media/image46.png"/><Relationship Id="rId17" Type="http://schemas.openxmlformats.org/officeDocument/2006/relationships/image" Target="../media/image51.png"/><Relationship Id="rId2" Type="http://schemas.openxmlformats.org/officeDocument/2006/relationships/image" Target="../media/image36.png"/><Relationship Id="rId16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5" Type="http://schemas.openxmlformats.org/officeDocument/2006/relationships/image" Target="../media/image49.pn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Relationship Id="rId14" Type="http://schemas.openxmlformats.org/officeDocument/2006/relationships/image" Target="../media/image48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06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png"/><Relationship Id="rId5" Type="http://schemas.openxmlformats.org/officeDocument/2006/relationships/image" Target="../media/image112.tiff"/><Relationship Id="rId4" Type="http://schemas.openxmlformats.org/officeDocument/2006/relationships/image" Target="../media/image111.tiff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image" Target="../media/image110.png"/><Relationship Id="rId7" Type="http://schemas.openxmlformats.org/officeDocument/2006/relationships/image" Target="../media/image10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5" Type="http://schemas.openxmlformats.org/officeDocument/2006/relationships/image" Target="../media/image112.tiff"/><Relationship Id="rId10" Type="http://schemas.openxmlformats.org/officeDocument/2006/relationships/image" Target="../media/image113.png"/><Relationship Id="rId4" Type="http://schemas.openxmlformats.org/officeDocument/2006/relationships/image" Target="../media/image111.tiff"/><Relationship Id="rId9" Type="http://schemas.openxmlformats.org/officeDocument/2006/relationships/image" Target="../media/image109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0.png"/><Relationship Id="rId13" Type="http://schemas.openxmlformats.org/officeDocument/2006/relationships/image" Target="../media/image460.png"/><Relationship Id="rId18" Type="http://schemas.openxmlformats.org/officeDocument/2006/relationships/image" Target="../media/image510.png"/><Relationship Id="rId3" Type="http://schemas.openxmlformats.org/officeDocument/2006/relationships/image" Target="../media/image360.png"/><Relationship Id="rId7" Type="http://schemas.openxmlformats.org/officeDocument/2006/relationships/image" Target="../media/image400.png"/><Relationship Id="rId12" Type="http://schemas.openxmlformats.org/officeDocument/2006/relationships/image" Target="../media/image450.png"/><Relationship Id="rId17" Type="http://schemas.openxmlformats.org/officeDocument/2006/relationships/image" Target="../media/image500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4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0.png"/><Relationship Id="rId11" Type="http://schemas.openxmlformats.org/officeDocument/2006/relationships/image" Target="../media/image440.png"/><Relationship Id="rId5" Type="http://schemas.openxmlformats.org/officeDocument/2006/relationships/image" Target="../media/image380.png"/><Relationship Id="rId15" Type="http://schemas.openxmlformats.org/officeDocument/2006/relationships/image" Target="../media/image480.png"/><Relationship Id="rId10" Type="http://schemas.openxmlformats.org/officeDocument/2006/relationships/image" Target="../media/image430.png"/><Relationship Id="rId4" Type="http://schemas.openxmlformats.org/officeDocument/2006/relationships/image" Target="../media/image370.png"/><Relationship Id="rId9" Type="http://schemas.openxmlformats.org/officeDocument/2006/relationships/image" Target="../media/image420.png"/><Relationship Id="rId14" Type="http://schemas.openxmlformats.org/officeDocument/2006/relationships/image" Target="../media/image47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tif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7.tiff"/><Relationship Id="rId5" Type="http://schemas.openxmlformats.org/officeDocument/2006/relationships/image" Target="../media/image116.tiff"/><Relationship Id="rId4" Type="http://schemas.openxmlformats.org/officeDocument/2006/relationships/image" Target="../media/image115.tif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tif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tif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tiff"/><Relationship Id="rId7" Type="http://schemas.openxmlformats.org/officeDocument/2006/relationships/image" Target="../media/image12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7.tiff"/><Relationship Id="rId5" Type="http://schemas.openxmlformats.org/officeDocument/2006/relationships/image" Target="../media/image116.tiff"/><Relationship Id="rId4" Type="http://schemas.openxmlformats.org/officeDocument/2006/relationships/image" Target="../media/image115.tiff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8.png"/><Relationship Id="rId5" Type="http://schemas.openxmlformats.org/officeDocument/2006/relationships/image" Target="../media/image127.png"/><Relationship Id="rId4" Type="http://schemas.openxmlformats.org/officeDocument/2006/relationships/image" Target="../media/image125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1.png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62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12" Type="http://schemas.openxmlformats.org/officeDocument/2006/relationships/image" Target="../media/image61.png"/><Relationship Id="rId17" Type="http://schemas.openxmlformats.org/officeDocument/2006/relationships/image" Target="../media/image66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11" Type="http://schemas.openxmlformats.org/officeDocument/2006/relationships/image" Target="../media/image60.png"/><Relationship Id="rId5" Type="http://schemas.openxmlformats.org/officeDocument/2006/relationships/image" Target="../media/image54.png"/><Relationship Id="rId15" Type="http://schemas.openxmlformats.org/officeDocument/2006/relationships/image" Target="../media/image64.png"/><Relationship Id="rId10" Type="http://schemas.openxmlformats.org/officeDocument/2006/relationships/image" Target="../media/image59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Relationship Id="rId14" Type="http://schemas.openxmlformats.org/officeDocument/2006/relationships/image" Target="../media/image63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77.pn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12" Type="http://schemas.openxmlformats.org/officeDocument/2006/relationships/image" Target="../media/image76.png"/><Relationship Id="rId17" Type="http://schemas.openxmlformats.org/officeDocument/2006/relationships/image" Target="../media/image81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11" Type="http://schemas.openxmlformats.org/officeDocument/2006/relationships/image" Target="../media/image75.png"/><Relationship Id="rId5" Type="http://schemas.openxmlformats.org/officeDocument/2006/relationships/image" Target="../media/image69.png"/><Relationship Id="rId15" Type="http://schemas.openxmlformats.org/officeDocument/2006/relationships/image" Target="../media/image79.png"/><Relationship Id="rId10" Type="http://schemas.openxmlformats.org/officeDocument/2006/relationships/image" Target="../media/image74.png"/><Relationship Id="rId4" Type="http://schemas.openxmlformats.org/officeDocument/2006/relationships/image" Target="../media/image68.png"/><Relationship Id="rId9" Type="http://schemas.openxmlformats.org/officeDocument/2006/relationships/image" Target="../media/image73.png"/><Relationship Id="rId14" Type="http://schemas.openxmlformats.org/officeDocument/2006/relationships/image" Target="../media/image7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7" name="그룹 1056">
            <a:extLst>
              <a:ext uri="{FF2B5EF4-FFF2-40B4-BE49-F238E27FC236}">
                <a16:creationId xmlns:a16="http://schemas.microsoft.com/office/drawing/2014/main" id="{D3C5DED7-44CA-6345-AAF0-78F21AE0102A}"/>
              </a:ext>
            </a:extLst>
          </p:cNvPr>
          <p:cNvGrpSpPr/>
          <p:nvPr/>
        </p:nvGrpSpPr>
        <p:grpSpPr>
          <a:xfrm>
            <a:off x="321926" y="452506"/>
            <a:ext cx="11548148" cy="3220806"/>
            <a:chOff x="318499" y="2610915"/>
            <a:chExt cx="11548148" cy="3220806"/>
          </a:xfrm>
        </p:grpSpPr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704C1FC8-FF44-8940-BFDF-9E82FA0F57A8}"/>
                </a:ext>
              </a:extLst>
            </p:cNvPr>
            <p:cNvGrpSpPr/>
            <p:nvPr/>
          </p:nvGrpSpPr>
          <p:grpSpPr>
            <a:xfrm>
              <a:off x="318499" y="3812678"/>
              <a:ext cx="5506947" cy="1122451"/>
              <a:chOff x="380144" y="2709810"/>
              <a:chExt cx="5506947" cy="1122451"/>
            </a:xfrm>
          </p:grpSpPr>
          <p:sp>
            <p:nvSpPr>
              <p:cNvPr id="4" name="모서리가 둥근 직사각형 3">
                <a:extLst>
                  <a:ext uri="{FF2B5EF4-FFF2-40B4-BE49-F238E27FC236}">
                    <a16:creationId xmlns:a16="http://schemas.microsoft.com/office/drawing/2014/main" id="{87D2E57D-5296-5840-BECA-701B33189DAC}"/>
                  </a:ext>
                </a:extLst>
              </p:cNvPr>
              <p:cNvSpPr/>
              <p:nvPr/>
            </p:nvSpPr>
            <p:spPr>
              <a:xfrm>
                <a:off x="380144" y="2709810"/>
                <a:ext cx="1006867" cy="657546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28575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dirty="0">
                    <a:ln>
                      <a:solidFill>
                        <a:schemeClr val="accent6"/>
                      </a:solidFill>
                    </a:ln>
                    <a:solidFill>
                      <a:schemeClr val="accent6"/>
                    </a:solidFill>
                  </a:rPr>
                  <a:t>GRU</a:t>
                </a:r>
                <a:endParaRPr kumimoji="1" lang="ko-Kore-KR" altLang="en-US" dirty="0">
                  <a:ln>
                    <a:solidFill>
                      <a:schemeClr val="accent6"/>
                    </a:solidFill>
                  </a:ln>
                  <a:solidFill>
                    <a:schemeClr val="accent6"/>
                  </a:solidFill>
                </a:endParaRPr>
              </a:p>
            </p:txBody>
          </p:sp>
          <p:sp>
            <p:nvSpPr>
              <p:cNvPr id="5" name="오른쪽 화살표[R] 4">
                <a:extLst>
                  <a:ext uri="{FF2B5EF4-FFF2-40B4-BE49-F238E27FC236}">
                    <a16:creationId xmlns:a16="http://schemas.microsoft.com/office/drawing/2014/main" id="{3D6B6CEF-F96A-9D43-9691-68D56457A121}"/>
                  </a:ext>
                </a:extLst>
              </p:cNvPr>
              <p:cNvSpPr/>
              <p:nvPr/>
            </p:nvSpPr>
            <p:spPr>
              <a:xfrm>
                <a:off x="1387011" y="2930704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cxnSp>
            <p:nvCxnSpPr>
              <p:cNvPr id="13" name="직선 화살표 연결선 12">
                <a:extLst>
                  <a:ext uri="{FF2B5EF4-FFF2-40B4-BE49-F238E27FC236}">
                    <a16:creationId xmlns:a16="http://schemas.microsoft.com/office/drawing/2014/main" id="{4069F989-5718-0C42-B5BD-735E90751D2F}"/>
                  </a:ext>
                </a:extLst>
              </p:cNvPr>
              <p:cNvCxnSpPr/>
              <p:nvPr/>
            </p:nvCxnSpPr>
            <p:spPr>
              <a:xfrm flipV="1">
                <a:off x="873303" y="3429000"/>
                <a:ext cx="0" cy="403261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모서리가 둥근 직사각형 15">
                <a:extLst>
                  <a:ext uri="{FF2B5EF4-FFF2-40B4-BE49-F238E27FC236}">
                    <a16:creationId xmlns:a16="http://schemas.microsoft.com/office/drawing/2014/main" id="{454E01DA-6DEE-1C42-9187-6C95A065C938}"/>
                  </a:ext>
                </a:extLst>
              </p:cNvPr>
              <p:cNvSpPr/>
              <p:nvPr/>
            </p:nvSpPr>
            <p:spPr>
              <a:xfrm>
                <a:off x="1767155" y="2709810"/>
                <a:ext cx="1006867" cy="657546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28575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dirty="0">
                    <a:ln>
                      <a:solidFill>
                        <a:schemeClr val="accent6"/>
                      </a:solidFill>
                    </a:ln>
                    <a:solidFill>
                      <a:schemeClr val="accent6"/>
                    </a:solidFill>
                  </a:rPr>
                  <a:t>GRU</a:t>
                </a:r>
                <a:endParaRPr kumimoji="1" lang="ko-Kore-KR" altLang="en-US" dirty="0">
                  <a:ln>
                    <a:solidFill>
                      <a:schemeClr val="accent6"/>
                    </a:solidFill>
                  </a:ln>
                  <a:solidFill>
                    <a:schemeClr val="accent6"/>
                  </a:solidFill>
                </a:endParaRPr>
              </a:p>
            </p:txBody>
          </p:sp>
          <p:sp>
            <p:nvSpPr>
              <p:cNvPr id="17" name="오른쪽 화살표[R] 16">
                <a:extLst>
                  <a:ext uri="{FF2B5EF4-FFF2-40B4-BE49-F238E27FC236}">
                    <a16:creationId xmlns:a16="http://schemas.microsoft.com/office/drawing/2014/main" id="{7F6D0CB9-916A-1544-A73E-23D5B7465622}"/>
                  </a:ext>
                </a:extLst>
              </p:cNvPr>
              <p:cNvSpPr/>
              <p:nvPr/>
            </p:nvSpPr>
            <p:spPr>
              <a:xfrm>
                <a:off x="2774022" y="2930704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cxnSp>
            <p:nvCxnSpPr>
              <p:cNvPr id="18" name="직선 화살표 연결선 17">
                <a:extLst>
                  <a:ext uri="{FF2B5EF4-FFF2-40B4-BE49-F238E27FC236}">
                    <a16:creationId xmlns:a16="http://schemas.microsoft.com/office/drawing/2014/main" id="{01204EF2-DB94-5748-B1EE-7E6E32D9D306}"/>
                  </a:ext>
                </a:extLst>
              </p:cNvPr>
              <p:cNvCxnSpPr/>
              <p:nvPr/>
            </p:nvCxnSpPr>
            <p:spPr>
              <a:xfrm flipV="1">
                <a:off x="2260314" y="3429000"/>
                <a:ext cx="0" cy="403261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모서리가 둥근 직사각형 18">
                <a:extLst>
                  <a:ext uri="{FF2B5EF4-FFF2-40B4-BE49-F238E27FC236}">
                    <a16:creationId xmlns:a16="http://schemas.microsoft.com/office/drawing/2014/main" id="{A8F2F10A-3107-E54A-9283-8DC09445BB40}"/>
                  </a:ext>
                </a:extLst>
              </p:cNvPr>
              <p:cNvSpPr/>
              <p:nvPr/>
            </p:nvSpPr>
            <p:spPr>
              <a:xfrm>
                <a:off x="3154166" y="2709810"/>
                <a:ext cx="1006867" cy="657546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28575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dirty="0">
                    <a:ln>
                      <a:solidFill>
                        <a:schemeClr val="accent6"/>
                      </a:solidFill>
                    </a:ln>
                    <a:solidFill>
                      <a:schemeClr val="accent6"/>
                    </a:solidFill>
                  </a:rPr>
                  <a:t>GRU</a:t>
                </a:r>
                <a:endParaRPr kumimoji="1" lang="ko-Kore-KR" altLang="en-US" dirty="0">
                  <a:ln>
                    <a:solidFill>
                      <a:schemeClr val="accent6"/>
                    </a:solidFill>
                  </a:ln>
                  <a:solidFill>
                    <a:schemeClr val="accent6"/>
                  </a:solidFill>
                </a:endParaRPr>
              </a:p>
            </p:txBody>
          </p:sp>
          <p:sp>
            <p:nvSpPr>
              <p:cNvPr id="20" name="오른쪽 화살표[R] 19">
                <a:extLst>
                  <a:ext uri="{FF2B5EF4-FFF2-40B4-BE49-F238E27FC236}">
                    <a16:creationId xmlns:a16="http://schemas.microsoft.com/office/drawing/2014/main" id="{8457C543-6749-0E48-842F-CE0035795759}"/>
                  </a:ext>
                </a:extLst>
              </p:cNvPr>
              <p:cNvSpPr/>
              <p:nvPr/>
            </p:nvSpPr>
            <p:spPr>
              <a:xfrm>
                <a:off x="4161033" y="2930704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cxnSp>
            <p:nvCxnSpPr>
              <p:cNvPr id="21" name="직선 화살표 연결선 20">
                <a:extLst>
                  <a:ext uri="{FF2B5EF4-FFF2-40B4-BE49-F238E27FC236}">
                    <a16:creationId xmlns:a16="http://schemas.microsoft.com/office/drawing/2014/main" id="{8D81A0CD-FB99-294F-AA34-679C22460A07}"/>
                  </a:ext>
                </a:extLst>
              </p:cNvPr>
              <p:cNvCxnSpPr/>
              <p:nvPr/>
            </p:nvCxnSpPr>
            <p:spPr>
              <a:xfrm flipV="1">
                <a:off x="3647325" y="3429000"/>
                <a:ext cx="0" cy="403261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모서리가 둥근 직사각형 27">
                <a:extLst>
                  <a:ext uri="{FF2B5EF4-FFF2-40B4-BE49-F238E27FC236}">
                    <a16:creationId xmlns:a16="http://schemas.microsoft.com/office/drawing/2014/main" id="{0EA99163-2775-3A40-955D-7A5DDD871D26}"/>
                  </a:ext>
                </a:extLst>
              </p:cNvPr>
              <p:cNvSpPr/>
              <p:nvPr/>
            </p:nvSpPr>
            <p:spPr>
              <a:xfrm>
                <a:off x="4541177" y="2709810"/>
                <a:ext cx="1006867" cy="657546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28575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dirty="0">
                    <a:ln>
                      <a:solidFill>
                        <a:schemeClr val="accent6"/>
                      </a:solidFill>
                    </a:ln>
                    <a:solidFill>
                      <a:schemeClr val="accent6"/>
                    </a:solidFill>
                  </a:rPr>
                  <a:t>GRU</a:t>
                </a:r>
                <a:endParaRPr kumimoji="1" lang="ko-Kore-KR" altLang="en-US" dirty="0">
                  <a:ln>
                    <a:solidFill>
                      <a:schemeClr val="accent6"/>
                    </a:solidFill>
                  </a:ln>
                  <a:solidFill>
                    <a:schemeClr val="accent6"/>
                  </a:solidFill>
                </a:endParaRPr>
              </a:p>
            </p:txBody>
          </p:sp>
          <p:sp>
            <p:nvSpPr>
              <p:cNvPr id="29" name="오른쪽 화살표[R] 28">
                <a:extLst>
                  <a:ext uri="{FF2B5EF4-FFF2-40B4-BE49-F238E27FC236}">
                    <a16:creationId xmlns:a16="http://schemas.microsoft.com/office/drawing/2014/main" id="{0784CA93-419F-FE42-84C6-6F7A8BCB84E6}"/>
                  </a:ext>
                </a:extLst>
              </p:cNvPr>
              <p:cNvSpPr/>
              <p:nvPr/>
            </p:nvSpPr>
            <p:spPr>
              <a:xfrm>
                <a:off x="5548044" y="2930704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cxnSp>
            <p:nvCxnSpPr>
              <p:cNvPr id="30" name="직선 화살표 연결선 29">
                <a:extLst>
                  <a:ext uri="{FF2B5EF4-FFF2-40B4-BE49-F238E27FC236}">
                    <a16:creationId xmlns:a16="http://schemas.microsoft.com/office/drawing/2014/main" id="{E53BFC8C-AB9D-EE4E-8B00-EDB0E8A98D08}"/>
                  </a:ext>
                </a:extLst>
              </p:cNvPr>
              <p:cNvCxnSpPr/>
              <p:nvPr/>
            </p:nvCxnSpPr>
            <p:spPr>
              <a:xfrm flipV="1">
                <a:off x="5034336" y="3429000"/>
                <a:ext cx="0" cy="403261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2" name="오른쪽 화살표[R] 31">
              <a:extLst>
                <a:ext uri="{FF2B5EF4-FFF2-40B4-BE49-F238E27FC236}">
                  <a16:creationId xmlns:a16="http://schemas.microsoft.com/office/drawing/2014/main" id="{4339A0A6-863B-6E4B-A85F-70183D74AD54}"/>
                </a:ext>
              </a:extLst>
            </p:cNvPr>
            <p:cNvSpPr/>
            <p:nvPr/>
          </p:nvSpPr>
          <p:spPr>
            <a:xfrm>
              <a:off x="7705614" y="4033572"/>
              <a:ext cx="339047" cy="215757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35" name="오른쪽 화살표[R] 34">
              <a:extLst>
                <a:ext uri="{FF2B5EF4-FFF2-40B4-BE49-F238E27FC236}">
                  <a16:creationId xmlns:a16="http://schemas.microsoft.com/office/drawing/2014/main" id="{225597C4-ECF3-7444-82AA-B1966B42288D}"/>
                </a:ext>
              </a:extLst>
            </p:cNvPr>
            <p:cNvSpPr/>
            <p:nvPr/>
          </p:nvSpPr>
          <p:spPr>
            <a:xfrm>
              <a:off x="9092625" y="4033572"/>
              <a:ext cx="339047" cy="215757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8" name="오른쪽 화살표[R] 37">
              <a:extLst>
                <a:ext uri="{FF2B5EF4-FFF2-40B4-BE49-F238E27FC236}">
                  <a16:creationId xmlns:a16="http://schemas.microsoft.com/office/drawing/2014/main" id="{57CA23B2-97C0-3B43-81E0-937B563DEC88}"/>
                </a:ext>
              </a:extLst>
            </p:cNvPr>
            <p:cNvSpPr/>
            <p:nvPr/>
          </p:nvSpPr>
          <p:spPr>
            <a:xfrm>
              <a:off x="10479636" y="4033572"/>
              <a:ext cx="339047" cy="215757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963306BE-8967-5A47-8C2F-DCC94235C836}"/>
                    </a:ext>
                  </a:extLst>
                </p:cNvPr>
                <p:cNvSpPr txBox="1"/>
                <p:nvPr/>
              </p:nvSpPr>
              <p:spPr>
                <a:xfrm>
                  <a:off x="570215" y="4996773"/>
                  <a:ext cx="50343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1" lang="ko-Kore-KR" altLang="en-US" dirty="0"/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963306BE-8967-5A47-8C2F-DCC94235C83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0215" y="4996773"/>
                  <a:ext cx="503434" cy="369332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4AB0CB82-7EB1-884A-AAAF-A72EA0800C51}"/>
                    </a:ext>
                  </a:extLst>
                </p:cNvPr>
                <p:cNvSpPr txBox="1"/>
                <p:nvPr/>
              </p:nvSpPr>
              <p:spPr>
                <a:xfrm>
                  <a:off x="1957226" y="4996773"/>
                  <a:ext cx="50343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1" lang="ko-Kore-KR" altLang="en-US" dirty="0"/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4AB0CB82-7EB1-884A-AAAF-A72EA0800C5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57226" y="4996773"/>
                  <a:ext cx="503434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824CD45D-9F99-0A44-90CC-6EEBE95B31DA}"/>
                    </a:ext>
                  </a:extLst>
                </p:cNvPr>
                <p:cNvSpPr txBox="1"/>
                <p:nvPr/>
              </p:nvSpPr>
              <p:spPr>
                <a:xfrm>
                  <a:off x="3344237" y="4996773"/>
                  <a:ext cx="50343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kumimoji="1" lang="ko-Kore-KR" altLang="en-US" dirty="0"/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824CD45D-9F99-0A44-90CC-6EEBE95B31D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4237" y="4996773"/>
                  <a:ext cx="503434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0CB39010-A18F-9C46-916B-84FA8B4EFF53}"/>
                    </a:ext>
                  </a:extLst>
                </p:cNvPr>
                <p:cNvSpPr txBox="1"/>
                <p:nvPr/>
              </p:nvSpPr>
              <p:spPr>
                <a:xfrm>
                  <a:off x="4731248" y="4996773"/>
                  <a:ext cx="50343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oMath>
                    </m:oMathPara>
                  </a14:m>
                  <a:endParaRPr kumimoji="1" lang="ko-Kore-KR" altLang="en-US" dirty="0"/>
                </a:p>
              </p:txBody>
            </p:sp>
          </mc:Choice>
          <mc:Fallback xmlns="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0CB39010-A18F-9C46-916B-84FA8B4EFF5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31248" y="4996773"/>
                  <a:ext cx="503434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C03BD8EE-FB97-5644-ABF8-CDB3EA6B0F30}"/>
                </a:ext>
              </a:extLst>
            </p:cNvPr>
            <p:cNvSpPr txBox="1"/>
            <p:nvPr/>
          </p:nvSpPr>
          <p:spPr>
            <a:xfrm>
              <a:off x="4037742" y="4996773"/>
              <a:ext cx="5034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dirty="0"/>
                <a:t>…</a:t>
              </a:r>
              <a:endParaRPr kumimoji="1" lang="ko-Kore-KR" altLang="en-US" dirty="0"/>
            </a:p>
          </p:txBody>
        </p:sp>
        <p:sp>
          <p:nvSpPr>
            <p:cNvPr id="53" name="오른쪽 화살표[R] 52">
              <a:extLst>
                <a:ext uri="{FF2B5EF4-FFF2-40B4-BE49-F238E27FC236}">
                  <a16:creationId xmlns:a16="http://schemas.microsoft.com/office/drawing/2014/main" id="{3C13E75D-9DB3-0042-B36C-9E8EA7BA05EB}"/>
                </a:ext>
              </a:extLst>
            </p:cNvPr>
            <p:cNvSpPr/>
            <p:nvPr/>
          </p:nvSpPr>
          <p:spPr>
            <a:xfrm>
              <a:off x="6327846" y="4033571"/>
              <a:ext cx="339047" cy="215757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cxnSp>
          <p:nvCxnSpPr>
            <p:cNvPr id="54" name="직선 화살표 연결선 53">
              <a:extLst>
                <a:ext uri="{FF2B5EF4-FFF2-40B4-BE49-F238E27FC236}">
                  <a16:creationId xmlns:a16="http://schemas.microsoft.com/office/drawing/2014/main" id="{F46FF643-EED5-6E41-9936-733CFFC88A67}"/>
                </a:ext>
              </a:extLst>
            </p:cNvPr>
            <p:cNvCxnSpPr/>
            <p:nvPr/>
          </p:nvCxnSpPr>
          <p:spPr>
            <a:xfrm flipV="1">
              <a:off x="7202180" y="2610915"/>
              <a:ext cx="0" cy="403261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화살표 연결선 54">
              <a:extLst>
                <a:ext uri="{FF2B5EF4-FFF2-40B4-BE49-F238E27FC236}">
                  <a16:creationId xmlns:a16="http://schemas.microsoft.com/office/drawing/2014/main" id="{C9642F80-068E-C04C-B62D-0F48D450FE71}"/>
                </a:ext>
              </a:extLst>
            </p:cNvPr>
            <p:cNvCxnSpPr/>
            <p:nvPr/>
          </p:nvCxnSpPr>
          <p:spPr>
            <a:xfrm flipV="1">
              <a:off x="8589191" y="2610915"/>
              <a:ext cx="0" cy="403261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화살표 연결선 55">
              <a:extLst>
                <a:ext uri="{FF2B5EF4-FFF2-40B4-BE49-F238E27FC236}">
                  <a16:creationId xmlns:a16="http://schemas.microsoft.com/office/drawing/2014/main" id="{202B254F-5B48-1D43-9A0B-E0D723422C14}"/>
                </a:ext>
              </a:extLst>
            </p:cNvPr>
            <p:cNvCxnSpPr/>
            <p:nvPr/>
          </p:nvCxnSpPr>
          <p:spPr>
            <a:xfrm flipV="1">
              <a:off x="9976202" y="2610915"/>
              <a:ext cx="0" cy="403261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화살표 연결선 56">
              <a:extLst>
                <a:ext uri="{FF2B5EF4-FFF2-40B4-BE49-F238E27FC236}">
                  <a16:creationId xmlns:a16="http://schemas.microsoft.com/office/drawing/2014/main" id="{783D86AD-E1ED-8C4E-BCD8-17740354776A}"/>
                </a:ext>
              </a:extLst>
            </p:cNvPr>
            <p:cNvCxnSpPr/>
            <p:nvPr/>
          </p:nvCxnSpPr>
          <p:spPr>
            <a:xfrm flipV="1">
              <a:off x="11363213" y="2610915"/>
              <a:ext cx="0" cy="403261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41" name="그룹 1040">
              <a:extLst>
                <a:ext uri="{FF2B5EF4-FFF2-40B4-BE49-F238E27FC236}">
                  <a16:creationId xmlns:a16="http://schemas.microsoft.com/office/drawing/2014/main" id="{C76AAFE4-F0E4-4B4F-84FE-D478CE14A737}"/>
                </a:ext>
              </a:extLst>
            </p:cNvPr>
            <p:cNvGrpSpPr/>
            <p:nvPr/>
          </p:nvGrpSpPr>
          <p:grpSpPr>
            <a:xfrm>
              <a:off x="7202181" y="3812677"/>
              <a:ext cx="1387011" cy="951644"/>
              <a:chOff x="7202181" y="3812677"/>
              <a:chExt cx="1387011" cy="951644"/>
            </a:xfrm>
          </p:grpSpPr>
          <p:cxnSp>
            <p:nvCxnSpPr>
              <p:cNvPr id="1025" name="꺾인 연결선[E] 1024">
                <a:extLst>
                  <a:ext uri="{FF2B5EF4-FFF2-40B4-BE49-F238E27FC236}">
                    <a16:creationId xmlns:a16="http://schemas.microsoft.com/office/drawing/2014/main" id="{2EE952DD-72B0-DE4A-A001-9DFFA107206E}"/>
                  </a:ext>
                </a:extLst>
              </p:cNvPr>
              <p:cNvCxnSpPr>
                <a:cxnSpLocks/>
                <a:stCxn id="31" idx="0"/>
              </p:cNvCxnSpPr>
              <p:nvPr/>
            </p:nvCxnSpPr>
            <p:spPr>
              <a:xfrm rot="16200000" flipH="1">
                <a:off x="7168146" y="3846712"/>
                <a:ext cx="951643" cy="883574"/>
              </a:xfrm>
              <a:prstGeom prst="bentConnector3">
                <a:avLst>
                  <a:gd name="adj1" fmla="val -24022"/>
                </a:avLst>
              </a:prstGeom>
              <a:ln w="1905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1" name="꺾인 연결선[E] 1030">
                <a:extLst>
                  <a:ext uri="{FF2B5EF4-FFF2-40B4-BE49-F238E27FC236}">
                    <a16:creationId xmlns:a16="http://schemas.microsoft.com/office/drawing/2014/main" id="{F48C171F-6967-6046-B317-DA6F5FBC632D}"/>
                  </a:ext>
                </a:extLst>
              </p:cNvPr>
              <p:cNvCxnSpPr>
                <a:cxnSpLocks/>
                <a:endCxn id="34" idx="2"/>
              </p:cNvCxnSpPr>
              <p:nvPr/>
            </p:nvCxnSpPr>
            <p:spPr>
              <a:xfrm flipV="1">
                <a:off x="8085755" y="4470224"/>
                <a:ext cx="503437" cy="294097"/>
              </a:xfrm>
              <a:prstGeom prst="bentConnector2">
                <a:avLst/>
              </a:prstGeom>
              <a:ln w="19050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8736D084-1403-1940-BABB-431CE7BBCE40}"/>
                    </a:ext>
                  </a:extLst>
                </p:cNvPr>
                <p:cNvSpPr txBox="1"/>
                <p:nvPr/>
              </p:nvSpPr>
              <p:spPr>
                <a:xfrm>
                  <a:off x="6980210" y="3044094"/>
                  <a:ext cx="50343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1" lang="ko-Kore-KR" altLang="en-US" dirty="0"/>
                </a:p>
              </p:txBody>
            </p:sp>
          </mc:Choice>
          <mc:Fallback xmlns="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8736D084-1403-1940-BABB-431CE7BBCE4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80210" y="3044094"/>
                  <a:ext cx="503434" cy="369332"/>
                </a:xfrm>
                <a:prstGeom prst="rect">
                  <a:avLst/>
                </a:prstGeom>
                <a:blipFill>
                  <a:blip r:embed="rId6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6078853E-39F9-5545-8310-09D24C223CBB}"/>
                    </a:ext>
                  </a:extLst>
                </p:cNvPr>
                <p:cNvSpPr txBox="1"/>
                <p:nvPr/>
              </p:nvSpPr>
              <p:spPr>
                <a:xfrm>
                  <a:off x="8367221" y="3044094"/>
                  <a:ext cx="50343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1" lang="ko-Kore-KR" altLang="en-US" dirty="0"/>
                </a:p>
              </p:txBody>
            </p:sp>
          </mc:Choice>
          <mc:Fallback xmlns=""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6078853E-39F9-5545-8310-09D24C223CB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67221" y="3044094"/>
                  <a:ext cx="503434" cy="369332"/>
                </a:xfrm>
                <a:prstGeom prst="rect">
                  <a:avLst/>
                </a:prstGeom>
                <a:blipFill>
                  <a:blip r:embed="rId7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BBBF685A-ABDD-104A-ACD0-7DC36D3DC721}"/>
                    </a:ext>
                  </a:extLst>
                </p:cNvPr>
                <p:cNvSpPr txBox="1"/>
                <p:nvPr/>
              </p:nvSpPr>
              <p:spPr>
                <a:xfrm>
                  <a:off x="9754232" y="3044094"/>
                  <a:ext cx="50343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kumimoji="1" lang="ko-Kore-KR" altLang="en-US" dirty="0"/>
                </a:p>
              </p:txBody>
            </p:sp>
          </mc:Choice>
          <mc:Fallback xmlns="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BBBF685A-ABDD-104A-ACD0-7DC36D3DC72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54232" y="3044094"/>
                  <a:ext cx="503434" cy="369332"/>
                </a:xfrm>
                <a:prstGeom prst="rect">
                  <a:avLst/>
                </a:prstGeom>
                <a:blipFill>
                  <a:blip r:embed="rId8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F6D3A8D9-465D-0A4D-9B07-ADBDECF886B5}"/>
                    </a:ext>
                  </a:extLst>
                </p:cNvPr>
                <p:cNvSpPr txBox="1"/>
                <p:nvPr/>
              </p:nvSpPr>
              <p:spPr>
                <a:xfrm>
                  <a:off x="11141243" y="3044094"/>
                  <a:ext cx="50343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oMath>
                    </m:oMathPara>
                  </a14:m>
                  <a:endParaRPr kumimoji="1" lang="ko-Kore-KR" altLang="en-US" dirty="0"/>
                </a:p>
              </p:txBody>
            </p:sp>
          </mc:Choice>
          <mc:Fallback xmlns=""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F6D3A8D9-465D-0A4D-9B07-ADBDECF886B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41243" y="3044094"/>
                  <a:ext cx="503434" cy="369332"/>
                </a:xfrm>
                <a:prstGeom prst="rect">
                  <a:avLst/>
                </a:prstGeom>
                <a:blipFill>
                  <a:blip r:embed="rId9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3DE3E664-2299-7048-A5BE-8AAADC563567}"/>
                </a:ext>
              </a:extLst>
            </p:cNvPr>
            <p:cNvSpPr txBox="1"/>
            <p:nvPr/>
          </p:nvSpPr>
          <p:spPr>
            <a:xfrm>
              <a:off x="10447737" y="3044094"/>
              <a:ext cx="5034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dirty="0"/>
                <a:t>…</a:t>
              </a:r>
              <a:endParaRPr kumimoji="1" lang="ko-Kore-KR" altLang="en-US" dirty="0"/>
            </a:p>
          </p:txBody>
        </p: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17CE9904-CF10-544F-9647-613C822158DF}"/>
                </a:ext>
              </a:extLst>
            </p:cNvPr>
            <p:cNvGrpSpPr/>
            <p:nvPr/>
          </p:nvGrpSpPr>
          <p:grpSpPr>
            <a:xfrm>
              <a:off x="8587085" y="3809225"/>
              <a:ext cx="1387011" cy="951644"/>
              <a:chOff x="7202181" y="3812677"/>
              <a:chExt cx="1387011" cy="951644"/>
            </a:xfrm>
          </p:grpSpPr>
          <p:cxnSp>
            <p:nvCxnSpPr>
              <p:cNvPr id="88" name="꺾인 연결선[E] 87">
                <a:extLst>
                  <a:ext uri="{FF2B5EF4-FFF2-40B4-BE49-F238E27FC236}">
                    <a16:creationId xmlns:a16="http://schemas.microsoft.com/office/drawing/2014/main" id="{2BFEAFC8-D957-9A4F-A5FE-793FDEE083F8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7168146" y="3846712"/>
                <a:ext cx="951643" cy="883574"/>
              </a:xfrm>
              <a:prstGeom prst="bentConnector3">
                <a:avLst>
                  <a:gd name="adj1" fmla="val -24022"/>
                </a:avLst>
              </a:prstGeom>
              <a:ln w="1905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꺾인 연결선[E] 88">
                <a:extLst>
                  <a:ext uri="{FF2B5EF4-FFF2-40B4-BE49-F238E27FC236}">
                    <a16:creationId xmlns:a16="http://schemas.microsoft.com/office/drawing/2014/main" id="{2B8D24A2-1D65-8E46-8D33-E23B0C5A805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085755" y="4470224"/>
                <a:ext cx="503437" cy="294097"/>
              </a:xfrm>
              <a:prstGeom prst="bentConnector2">
                <a:avLst/>
              </a:prstGeom>
              <a:ln w="19050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0" name="그룹 89">
              <a:extLst>
                <a:ext uri="{FF2B5EF4-FFF2-40B4-BE49-F238E27FC236}">
                  <a16:creationId xmlns:a16="http://schemas.microsoft.com/office/drawing/2014/main" id="{0C63C713-1AAF-B940-9410-C8AB800D876A}"/>
                </a:ext>
              </a:extLst>
            </p:cNvPr>
            <p:cNvGrpSpPr/>
            <p:nvPr/>
          </p:nvGrpSpPr>
          <p:grpSpPr>
            <a:xfrm>
              <a:off x="10005948" y="3809225"/>
              <a:ext cx="1387011" cy="951644"/>
              <a:chOff x="7202181" y="3812677"/>
              <a:chExt cx="1387011" cy="951644"/>
            </a:xfrm>
          </p:grpSpPr>
          <p:cxnSp>
            <p:nvCxnSpPr>
              <p:cNvPr id="91" name="꺾인 연결선[E] 90">
                <a:extLst>
                  <a:ext uri="{FF2B5EF4-FFF2-40B4-BE49-F238E27FC236}">
                    <a16:creationId xmlns:a16="http://schemas.microsoft.com/office/drawing/2014/main" id="{B9D9A11A-13DE-6D4A-91DD-78281675D3FC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7168146" y="3846712"/>
                <a:ext cx="951643" cy="883574"/>
              </a:xfrm>
              <a:prstGeom prst="bentConnector3">
                <a:avLst>
                  <a:gd name="adj1" fmla="val -24022"/>
                </a:avLst>
              </a:prstGeom>
              <a:ln w="1905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꺾인 연결선[E] 91">
                <a:extLst>
                  <a:ext uri="{FF2B5EF4-FFF2-40B4-BE49-F238E27FC236}">
                    <a16:creationId xmlns:a16="http://schemas.microsoft.com/office/drawing/2014/main" id="{56B1D25C-75EF-6E49-9931-B372E30D879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085755" y="4470224"/>
                <a:ext cx="503437" cy="294097"/>
              </a:xfrm>
              <a:prstGeom prst="bentConnector2">
                <a:avLst/>
              </a:prstGeom>
              <a:ln w="19050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049" name="꺾인 연결선[E] 1048">
              <a:extLst>
                <a:ext uri="{FF2B5EF4-FFF2-40B4-BE49-F238E27FC236}">
                  <a16:creationId xmlns:a16="http://schemas.microsoft.com/office/drawing/2014/main" id="{34647659-B98B-9A40-AE41-DEB59419A7B2}"/>
                </a:ext>
              </a:extLst>
            </p:cNvPr>
            <p:cNvCxnSpPr>
              <a:cxnSpLocks/>
              <a:endCxn id="31" idx="2"/>
            </p:cNvCxnSpPr>
            <p:nvPr/>
          </p:nvCxnSpPr>
          <p:spPr>
            <a:xfrm flipV="1">
              <a:off x="4958335" y="4470224"/>
              <a:ext cx="2243846" cy="355741"/>
            </a:xfrm>
            <a:prstGeom prst="bentConnector2">
              <a:avLst/>
            </a:prstGeom>
            <a:ln w="190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54" name="그룹 1053">
              <a:extLst>
                <a:ext uri="{FF2B5EF4-FFF2-40B4-BE49-F238E27FC236}">
                  <a16:creationId xmlns:a16="http://schemas.microsoft.com/office/drawing/2014/main" id="{943C085B-D9FE-BA48-9E5F-5830EEDDFC15}"/>
                </a:ext>
              </a:extLst>
            </p:cNvPr>
            <p:cNvGrpSpPr/>
            <p:nvPr/>
          </p:nvGrpSpPr>
          <p:grpSpPr>
            <a:xfrm>
              <a:off x="5825445" y="3355478"/>
              <a:ext cx="493161" cy="1684962"/>
              <a:chOff x="5825445" y="3355478"/>
              <a:chExt cx="493161" cy="1684962"/>
            </a:xfrm>
          </p:grpSpPr>
          <p:sp>
            <p:nvSpPr>
              <p:cNvPr id="45" name="모서리가 둥근 직사각형 44">
                <a:extLst>
                  <a:ext uri="{FF2B5EF4-FFF2-40B4-BE49-F238E27FC236}">
                    <a16:creationId xmlns:a16="http://schemas.microsoft.com/office/drawing/2014/main" id="{008677E9-D283-2F47-BE30-F58F9733C0E9}"/>
                  </a:ext>
                </a:extLst>
              </p:cNvPr>
              <p:cNvSpPr/>
              <p:nvPr/>
            </p:nvSpPr>
            <p:spPr>
              <a:xfrm>
                <a:off x="5825445" y="3355478"/>
                <a:ext cx="493161" cy="1684962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26C15706-627A-0D42-BC0C-162CB244D46B}"/>
                  </a:ext>
                </a:extLst>
              </p:cNvPr>
              <p:cNvSpPr txBox="1"/>
              <p:nvPr/>
            </p:nvSpPr>
            <p:spPr>
              <a:xfrm rot="16200000">
                <a:off x="5568861" y="4039778"/>
                <a:ext cx="100686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ore-KR" dirty="0"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Context</a:t>
                </a:r>
                <a:endParaRPr kumimoji="1" lang="ko-Kore-KR" altLang="en-US" dirty="0">
                  <a:latin typeface="Apple SD Gothic Neo" panose="02000300000000000000" pitchFamily="2" charset="-127"/>
                  <a:ea typeface="Apple SD Gothic Neo" panose="02000300000000000000" pitchFamily="2" charset="-127"/>
                </a:endParaRPr>
              </a:p>
            </p:txBody>
          </p:sp>
        </p:grpSp>
        <p:sp>
          <p:nvSpPr>
            <p:cNvPr id="31" name="모서리가 둥근 직사각형 30">
              <a:extLst>
                <a:ext uri="{FF2B5EF4-FFF2-40B4-BE49-F238E27FC236}">
                  <a16:creationId xmlns:a16="http://schemas.microsoft.com/office/drawing/2014/main" id="{301F1A7F-DBDD-AE42-BD80-D79B6747D7AC}"/>
                </a:ext>
              </a:extLst>
            </p:cNvPr>
            <p:cNvSpPr/>
            <p:nvPr/>
          </p:nvSpPr>
          <p:spPr>
            <a:xfrm>
              <a:off x="6698747" y="3812678"/>
              <a:ext cx="1006867" cy="657546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ln>
                    <a:solidFill>
                      <a:schemeClr val="accent4"/>
                    </a:solidFill>
                  </a:ln>
                  <a:solidFill>
                    <a:schemeClr val="accent4"/>
                  </a:solidFill>
                </a:rPr>
                <a:t>GRU</a:t>
              </a:r>
              <a:endParaRPr kumimoji="1" lang="ko-Kore-KR" altLang="en-US" dirty="0">
                <a:ln>
                  <a:solidFill>
                    <a:schemeClr val="accent4"/>
                  </a:solidFill>
                </a:ln>
                <a:solidFill>
                  <a:schemeClr val="accent4"/>
                </a:solidFill>
              </a:endParaRPr>
            </a:p>
          </p:txBody>
        </p:sp>
        <p:sp>
          <p:nvSpPr>
            <p:cNvPr id="34" name="모서리가 둥근 직사각형 33">
              <a:extLst>
                <a:ext uri="{FF2B5EF4-FFF2-40B4-BE49-F238E27FC236}">
                  <a16:creationId xmlns:a16="http://schemas.microsoft.com/office/drawing/2014/main" id="{1C95A262-AD0B-7440-9147-8556C5A6FCB0}"/>
                </a:ext>
              </a:extLst>
            </p:cNvPr>
            <p:cNvSpPr/>
            <p:nvPr/>
          </p:nvSpPr>
          <p:spPr>
            <a:xfrm>
              <a:off x="8085758" y="3812678"/>
              <a:ext cx="1006867" cy="657546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ln>
                    <a:solidFill>
                      <a:schemeClr val="accent4"/>
                    </a:solidFill>
                  </a:ln>
                  <a:solidFill>
                    <a:schemeClr val="accent4"/>
                  </a:solidFill>
                </a:rPr>
                <a:t>GRU</a:t>
              </a:r>
              <a:endParaRPr kumimoji="1" lang="ko-Kore-KR" altLang="en-US" dirty="0">
                <a:ln>
                  <a:solidFill>
                    <a:schemeClr val="accent4"/>
                  </a:solidFill>
                </a:ln>
                <a:solidFill>
                  <a:schemeClr val="accent4"/>
                </a:solidFill>
              </a:endParaRPr>
            </a:p>
          </p:txBody>
        </p:sp>
        <p:sp>
          <p:nvSpPr>
            <p:cNvPr id="37" name="모서리가 둥근 직사각형 36">
              <a:extLst>
                <a:ext uri="{FF2B5EF4-FFF2-40B4-BE49-F238E27FC236}">
                  <a16:creationId xmlns:a16="http://schemas.microsoft.com/office/drawing/2014/main" id="{1D6DBAD8-094A-F24B-A847-98956FBFE665}"/>
                </a:ext>
              </a:extLst>
            </p:cNvPr>
            <p:cNvSpPr/>
            <p:nvPr/>
          </p:nvSpPr>
          <p:spPr>
            <a:xfrm>
              <a:off x="9472769" y="3812678"/>
              <a:ext cx="1006867" cy="657546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ln>
                    <a:solidFill>
                      <a:schemeClr val="accent4"/>
                    </a:solidFill>
                  </a:ln>
                  <a:solidFill>
                    <a:schemeClr val="accent4"/>
                  </a:solidFill>
                </a:rPr>
                <a:t>GRU</a:t>
              </a:r>
              <a:endParaRPr kumimoji="1" lang="ko-Kore-KR" altLang="en-US" dirty="0">
                <a:ln>
                  <a:solidFill>
                    <a:schemeClr val="accent4"/>
                  </a:solidFill>
                </a:ln>
                <a:solidFill>
                  <a:schemeClr val="accent4"/>
                </a:solidFill>
              </a:endParaRPr>
            </a:p>
          </p:txBody>
        </p:sp>
        <p:sp>
          <p:nvSpPr>
            <p:cNvPr id="40" name="모서리가 둥근 직사각형 39">
              <a:extLst>
                <a:ext uri="{FF2B5EF4-FFF2-40B4-BE49-F238E27FC236}">
                  <a16:creationId xmlns:a16="http://schemas.microsoft.com/office/drawing/2014/main" id="{05F8D8FA-FD44-BF42-8B39-117E7D717CD5}"/>
                </a:ext>
              </a:extLst>
            </p:cNvPr>
            <p:cNvSpPr/>
            <p:nvPr/>
          </p:nvSpPr>
          <p:spPr>
            <a:xfrm>
              <a:off x="10859780" y="3812678"/>
              <a:ext cx="1006867" cy="657546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ln>
                    <a:solidFill>
                      <a:schemeClr val="accent4"/>
                    </a:solidFill>
                  </a:ln>
                  <a:solidFill>
                    <a:schemeClr val="accent4"/>
                  </a:solidFill>
                </a:rPr>
                <a:t>GRU</a:t>
              </a:r>
              <a:endParaRPr kumimoji="1" lang="ko-Kore-KR" altLang="en-US" dirty="0">
                <a:ln>
                  <a:solidFill>
                    <a:schemeClr val="accent4"/>
                  </a:solidFill>
                </a:ln>
                <a:solidFill>
                  <a:schemeClr val="accent4"/>
                </a:solidFill>
              </a:endParaRPr>
            </a:p>
          </p:txBody>
        </p:sp>
        <p:sp>
          <p:nvSpPr>
            <p:cNvPr id="1055" name="TextBox 1054">
              <a:extLst>
                <a:ext uri="{FF2B5EF4-FFF2-40B4-BE49-F238E27FC236}">
                  <a16:creationId xmlns:a16="http://schemas.microsoft.com/office/drawing/2014/main" id="{FAEF2C66-7985-1040-BB2B-A590E8DFA01F}"/>
                </a:ext>
              </a:extLst>
            </p:cNvPr>
            <p:cNvSpPr txBox="1"/>
            <p:nvPr/>
          </p:nvSpPr>
          <p:spPr>
            <a:xfrm>
              <a:off x="2460660" y="5462389"/>
              <a:ext cx="10068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dirty="0"/>
                <a:t>Encoder</a:t>
              </a:r>
              <a:endParaRPr kumimoji="1" lang="ko-Kore-KR" altLang="en-US" dirty="0"/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E1BEE913-9129-C240-9BD3-F8B69EC8310C}"/>
                </a:ext>
              </a:extLst>
            </p:cNvPr>
            <p:cNvSpPr txBox="1"/>
            <p:nvPr/>
          </p:nvSpPr>
          <p:spPr>
            <a:xfrm>
              <a:off x="8928239" y="5462389"/>
              <a:ext cx="10068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dirty="0"/>
                <a:t>Decoder</a:t>
              </a:r>
              <a:endParaRPr kumimoji="1" lang="ko-Kore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0065050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62B63E2-B705-DD44-9A32-CD24C7FB1D18}"/>
              </a:ext>
            </a:extLst>
          </p:cNvPr>
          <p:cNvSpPr txBox="1"/>
          <p:nvPr/>
        </p:nvSpPr>
        <p:spPr>
          <a:xfrm>
            <a:off x="106326" y="202019"/>
            <a:ext cx="11889731" cy="2600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Seq2Seq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을 이용한 덧셈 연산</a:t>
            </a:r>
            <a:endParaRPr kumimoji="1" lang="en-US" altLang="ko-KR" b="1" u="sng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</a:t>
            </a:r>
            <a:endParaRPr kumimoji="1" lang="en-US" altLang="ko-KR" b="1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Keras</a:t>
            </a:r>
            <a:r>
              <a:rPr kumimoji="1" lang="en-US" altLang="ko-KR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example : </a:t>
            </a:r>
            <a:r>
              <a:rPr kumimoji="1" lang="en-US" altLang="ko-KR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addition.ipynb</a:t>
            </a:r>
            <a:endParaRPr kumimoji="1" lang="en-US" altLang="ko-KR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Two digits inverted + One layer LSTM (128 HN), 5k training examples = 99% train/test accuracy in 55 epochs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Three digits inverted + One layer LSTM (128 HN), 50k training examples = 99% train/test accuracy in 100 epochs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Four digits inverted + One layer LSTM (128 HN), 400k training examples = 99% train/test accuracy in 20 epochs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Five digits inverted + One layer LSTM (128 HN), 550k training examples = 99% train/test accuracy in 30 epochs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1A68C93-4507-6A41-90AA-905F33DC6D1D}"/>
              </a:ext>
            </a:extLst>
          </p:cNvPr>
          <p:cNvSpPr/>
          <p:nvPr/>
        </p:nvSpPr>
        <p:spPr>
          <a:xfrm>
            <a:off x="4909458" y="3547438"/>
            <a:ext cx="1589313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ore-KR" altLang="en-US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16+75  _91  </a:t>
            </a:r>
          </a:p>
          <a:p>
            <a:r>
              <a:rPr lang="ko-Kore-KR" altLang="en-US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52+607 _659 </a:t>
            </a:r>
          </a:p>
          <a:p>
            <a:r>
              <a:rPr lang="ko-Kore-KR" altLang="en-US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75+22  _97  </a:t>
            </a:r>
          </a:p>
          <a:p>
            <a:r>
              <a:rPr lang="ko-Kore-KR" altLang="en-US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63+22  _85  </a:t>
            </a:r>
          </a:p>
          <a:p>
            <a:r>
              <a:rPr lang="ko-Kore-KR" altLang="en-US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795+3  _798 </a:t>
            </a:r>
          </a:p>
          <a:p>
            <a:r>
              <a:rPr lang="ko-Kore-KR" altLang="en-US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706+796_1502</a:t>
            </a:r>
          </a:p>
          <a:p>
            <a:r>
              <a:rPr lang="ko-Kore-KR" altLang="en-US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8+4    _12  </a:t>
            </a:r>
          </a:p>
          <a:p>
            <a:r>
              <a:rPr lang="ko-Kore-KR" altLang="en-US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84+317 _401 </a:t>
            </a:r>
          </a:p>
          <a:p>
            <a:r>
              <a:rPr lang="ko-Kore-KR" altLang="en-US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9+3    _12  </a:t>
            </a:r>
          </a:p>
          <a:p>
            <a:r>
              <a:rPr lang="ko-Kore-KR" altLang="en-US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6+2    _8   </a:t>
            </a:r>
          </a:p>
          <a:p>
            <a:r>
              <a:rPr lang="ko-Kore-KR" altLang="en-US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18+8   _26  </a:t>
            </a:r>
          </a:p>
          <a:p>
            <a:r>
              <a:rPr lang="ko-Kore-KR" altLang="en-US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85+52  _137 </a:t>
            </a:r>
          </a:p>
          <a:p>
            <a:r>
              <a:rPr lang="ko-Kore-KR" altLang="en-US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9+1    _10  </a:t>
            </a:r>
          </a:p>
          <a:p>
            <a:r>
              <a:rPr lang="ko-Kore-KR" altLang="en-US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8+20   _28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65627A-D9E5-4048-8D7B-7E07110475F0}"/>
              </a:ext>
            </a:extLst>
          </p:cNvPr>
          <p:cNvSpPr txBox="1"/>
          <p:nvPr/>
        </p:nvSpPr>
        <p:spPr>
          <a:xfrm>
            <a:off x="151134" y="3310562"/>
            <a:ext cx="11889731" cy="14462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Dataset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50,000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개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(train:45,000, validate:5,000)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100epoch accuracy : 0.9992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E93FDC6-2365-0743-969E-963500FCCA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8771" y="3321713"/>
            <a:ext cx="4902200" cy="337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6707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62B63E2-B705-DD44-9A32-CD24C7FB1D18}"/>
              </a:ext>
            </a:extLst>
          </p:cNvPr>
          <p:cNvSpPr txBox="1"/>
          <p:nvPr/>
        </p:nvSpPr>
        <p:spPr>
          <a:xfrm>
            <a:off x="106326" y="202019"/>
            <a:ext cx="11889731" cy="2600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Seq2Seq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을 이용한 사칙 연산</a:t>
            </a:r>
            <a:endParaRPr kumimoji="1" lang="en-US" altLang="ko-KR" b="1" u="sng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</a:t>
            </a:r>
            <a:endParaRPr kumimoji="1" lang="en-US" altLang="ko-KR" b="1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사칙연산</a:t>
            </a:r>
            <a:r>
              <a:rPr kumimoji="1" lang="en-US" altLang="ko-KR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(+,-,</a:t>
            </a:r>
            <a:r>
              <a:rPr kumimoji="1" lang="ko-KR" altLang="en-US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*</a:t>
            </a:r>
            <a:r>
              <a:rPr kumimoji="1" lang="en-US" altLang="ko-KR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,%)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Three digits inverted + One layer LSTM (128 HN), 50k training examples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Dataset : 45,000(train), 5,000(validate)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100 epoch : train accuracy(0.6234), </a:t>
            </a:r>
            <a:r>
              <a:rPr kumimoji="1" lang="en-US" altLang="ko-KR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val_accuracy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(0.5460)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200 epoch : train accuracy( 0.6833), </a:t>
            </a:r>
            <a:r>
              <a:rPr kumimoji="1" lang="en-US" altLang="ko-KR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val_accuracy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(0.5276)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1A68C93-4507-6A41-90AA-905F33DC6D1D}"/>
              </a:ext>
            </a:extLst>
          </p:cNvPr>
          <p:cNvSpPr/>
          <p:nvPr/>
        </p:nvSpPr>
        <p:spPr>
          <a:xfrm>
            <a:off x="1084244" y="3144956"/>
            <a:ext cx="1589313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8/245  _0.03  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31*48  _1488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12+5   _17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73*4   _292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91/171 _0.53  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261+8  _269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217/714_0.3   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782+4  _786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95*113 _10735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698-3  _695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3-61   _-58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79+39  _118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88*558 _49104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147-481_-334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974*29 _28246</a:t>
            </a:r>
            <a:endParaRPr lang="ko-Kore-KR" altLang="en-US" sz="1400" dirty="0"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223319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62B63E2-B705-DD44-9A32-CD24C7FB1D18}"/>
              </a:ext>
            </a:extLst>
          </p:cNvPr>
          <p:cNvSpPr txBox="1"/>
          <p:nvPr/>
        </p:nvSpPr>
        <p:spPr>
          <a:xfrm>
            <a:off x="106326" y="202019"/>
            <a:ext cx="11889731" cy="1298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Seq2Seq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을 이용한 사칙 연산</a:t>
            </a:r>
            <a:endParaRPr kumimoji="1" lang="en-US" altLang="ko-KR" b="1" u="sng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</a:t>
            </a:r>
            <a:endParaRPr kumimoji="1" lang="en-US" altLang="ko-KR" b="1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사칙연산</a:t>
            </a:r>
            <a:r>
              <a:rPr kumimoji="1" lang="en-US" altLang="ko-KR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(+,-,</a:t>
            </a:r>
            <a:r>
              <a:rPr kumimoji="1" lang="ko-KR" altLang="en-US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*</a:t>
            </a:r>
            <a:r>
              <a:rPr kumimoji="1" lang="en-US" altLang="ko-KR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,%)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5F6FB4CF-33DE-8C42-B9D1-E5814E3A2E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5713" y="1041400"/>
            <a:ext cx="4041199" cy="277767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853719D-CE3F-8543-A60E-64DAA2E25D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9068" y="1041400"/>
            <a:ext cx="4041198" cy="2777671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31A68C93-4507-6A41-90AA-905F33DC6D1D}"/>
              </a:ext>
            </a:extLst>
          </p:cNvPr>
          <p:cNvSpPr/>
          <p:nvPr/>
        </p:nvSpPr>
        <p:spPr>
          <a:xfrm>
            <a:off x="1084244" y="3144956"/>
            <a:ext cx="1589313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8/245  _0.03  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31*48  _1488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12+5   _17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73*4   _292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91/171 _0.53  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261+8  _269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217/714_0.3   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782+4  _786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95*113 _10735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698-3  _695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3-61   _-58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79+39  _118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88*558 _49104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147-481_-334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974*29 _28246</a:t>
            </a:r>
            <a:endParaRPr lang="ko-Kore-KR" altLang="en-US" sz="1400" dirty="0"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38BC6AE-6406-3441-B3F6-C9662FCA31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99068" y="3878310"/>
            <a:ext cx="4041198" cy="277767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0BDDF74-5584-9B46-AE9F-3D789811AB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65714" y="3878310"/>
            <a:ext cx="4041198" cy="2777671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AED8CA0-5A26-AA4B-9963-90E6D8062ACE}"/>
              </a:ext>
            </a:extLst>
          </p:cNvPr>
          <p:cNvSpPr/>
          <p:nvPr/>
        </p:nvSpPr>
        <p:spPr>
          <a:xfrm>
            <a:off x="100135" y="1807563"/>
            <a:ext cx="2869500" cy="10307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3 digits inverted + One layer LSTM (128 HN), 50k training examples</a:t>
            </a:r>
          </a:p>
        </p:txBody>
      </p:sp>
    </p:spTree>
    <p:extLst>
      <p:ext uri="{BB962C8B-B14F-4D97-AF65-F5344CB8AC3E}">
        <p14:creationId xmlns:p14="http://schemas.microsoft.com/office/powerpoint/2010/main" val="11186701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65B3B38B-0BDE-B64E-A409-F0E7500F5961}"/>
              </a:ext>
            </a:extLst>
          </p:cNvPr>
          <p:cNvSpPr/>
          <p:nvPr/>
        </p:nvSpPr>
        <p:spPr>
          <a:xfrm>
            <a:off x="3875315" y="1730828"/>
            <a:ext cx="2601685" cy="4822371"/>
          </a:xfrm>
          <a:prstGeom prst="rect">
            <a:avLst/>
          </a:prstGeom>
          <a:solidFill>
            <a:schemeClr val="tx2">
              <a:lumMod val="60000"/>
              <a:lumOff val="40000"/>
              <a:alpha val="1591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ore-KR" dirty="0"/>
          </a:p>
          <a:p>
            <a:pPr algn="ctr"/>
            <a:endParaRPr kumimoji="1" lang="en-US" altLang="ko-Kore-KR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E722DC9-08B0-9947-8BC8-0FA8418C4084}"/>
              </a:ext>
            </a:extLst>
          </p:cNvPr>
          <p:cNvSpPr/>
          <p:nvPr/>
        </p:nvSpPr>
        <p:spPr>
          <a:xfrm>
            <a:off x="544286" y="1730829"/>
            <a:ext cx="2601685" cy="4822371"/>
          </a:xfrm>
          <a:prstGeom prst="rect">
            <a:avLst/>
          </a:prstGeom>
          <a:solidFill>
            <a:schemeClr val="tx2">
              <a:lumMod val="60000"/>
              <a:lumOff val="40000"/>
              <a:alpha val="1591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2B63E2-B705-DD44-9A32-CD24C7FB1D18}"/>
              </a:ext>
            </a:extLst>
          </p:cNvPr>
          <p:cNvSpPr txBox="1"/>
          <p:nvPr/>
        </p:nvSpPr>
        <p:spPr>
          <a:xfrm>
            <a:off x="106326" y="202019"/>
            <a:ext cx="11889731" cy="1298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Seq2Seq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을 이용한 사칙 연산</a:t>
            </a:r>
            <a:endParaRPr kumimoji="1" lang="en-US" altLang="ko-KR" b="1" u="sng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</a:t>
            </a:r>
            <a:endParaRPr kumimoji="1" lang="en-US" altLang="ko-KR" b="1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사칙연산</a:t>
            </a:r>
            <a:r>
              <a:rPr kumimoji="1" lang="en-US" altLang="ko-KR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(+,-,</a:t>
            </a:r>
            <a:r>
              <a:rPr kumimoji="1" lang="ko-KR" altLang="en-US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*</a:t>
            </a:r>
            <a:r>
              <a:rPr kumimoji="1" lang="en-US" altLang="ko-KR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,%)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AE0111B-D4ED-DB47-B793-4A7AA3B8DC5D}"/>
              </a:ext>
            </a:extLst>
          </p:cNvPr>
          <p:cNvSpPr/>
          <p:nvPr/>
        </p:nvSpPr>
        <p:spPr>
          <a:xfrm>
            <a:off x="1084244" y="3144956"/>
            <a:ext cx="1589313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8/245  _0.03  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31*48  _1488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12+5   _17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73*4   _292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91/171 _0.53  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261+8  _269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217/714_0.3   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782+4  _786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95*113 _10735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698-3  _695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3-61   _-58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79+39  _118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88*558 _49104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147-481_-334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974*29 _28246</a:t>
            </a:r>
            <a:endParaRPr lang="ko-Kore-KR" altLang="en-US" sz="1400" dirty="0"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430F363-B3BE-A540-B9B0-53455A566771}"/>
              </a:ext>
            </a:extLst>
          </p:cNvPr>
          <p:cNvSpPr/>
          <p:nvPr/>
        </p:nvSpPr>
        <p:spPr>
          <a:xfrm>
            <a:off x="100135" y="1807563"/>
            <a:ext cx="2869500" cy="10307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3 digits inverted + One layer LSTM (128 HN), 50k training examples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49933F8-8B05-D44F-8A41-9517F559AA41}"/>
              </a:ext>
            </a:extLst>
          </p:cNvPr>
          <p:cNvSpPr/>
          <p:nvPr/>
        </p:nvSpPr>
        <p:spPr>
          <a:xfrm>
            <a:off x="4305300" y="3191443"/>
            <a:ext cx="171450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6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2</a:t>
            </a:r>
            <a:r>
              <a:rPr lang="en-US" altLang="ko-KR" sz="16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+3</a:t>
            </a:r>
            <a:r>
              <a:rPr lang="ko-KR" altLang="en-US" sz="16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*</a:t>
            </a:r>
            <a:r>
              <a:rPr lang="en-US" altLang="ko-KR" sz="16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64</a:t>
            </a:r>
          </a:p>
          <a:p>
            <a:r>
              <a:rPr lang="en-US" altLang="ko-KR" sz="16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4/32</a:t>
            </a:r>
            <a:r>
              <a:rPr lang="ko-KR" altLang="en-US" sz="16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*</a:t>
            </a:r>
            <a:r>
              <a:rPr lang="en-US" altLang="ko-KR" sz="16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8</a:t>
            </a:r>
          </a:p>
          <a:p>
            <a:r>
              <a:rPr lang="en-US" altLang="ko-KR" sz="16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1/81+3</a:t>
            </a:r>
          </a:p>
          <a:p>
            <a:r>
              <a:rPr lang="en-US" altLang="ko-KR" sz="16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109-19/58</a:t>
            </a:r>
          </a:p>
          <a:p>
            <a:pPr algn="ctr"/>
            <a:r>
              <a:rPr lang="en-US" altLang="ko-KR" sz="16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.</a:t>
            </a:r>
          </a:p>
          <a:p>
            <a:pPr algn="ctr"/>
            <a:r>
              <a:rPr lang="en-US" altLang="ko-KR" sz="16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.</a:t>
            </a:r>
          </a:p>
          <a:p>
            <a:pPr algn="ctr"/>
            <a:r>
              <a:rPr lang="en-US" altLang="ko-KR" sz="16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.</a:t>
            </a:r>
            <a:endParaRPr lang="ko-Kore-KR" altLang="en-US" sz="1600" dirty="0"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10019FA-969D-2E43-B24B-AB0528DD146B}"/>
              </a:ext>
            </a:extLst>
          </p:cNvPr>
          <p:cNvSpPr/>
          <p:nvPr/>
        </p:nvSpPr>
        <p:spPr>
          <a:xfrm>
            <a:off x="3496478" y="1807563"/>
            <a:ext cx="2869500" cy="10307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3 digits inverted + One layer LSTM (128 HN), 50k training examples</a:t>
            </a:r>
          </a:p>
        </p:txBody>
      </p:sp>
    </p:spTree>
    <p:extLst>
      <p:ext uri="{BB962C8B-B14F-4D97-AF65-F5344CB8AC3E}">
        <p14:creationId xmlns:p14="http://schemas.microsoft.com/office/powerpoint/2010/main" val="15767259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62B63E2-B705-DD44-9A32-CD24C7FB1D18}"/>
              </a:ext>
            </a:extLst>
          </p:cNvPr>
          <p:cNvSpPr txBox="1"/>
          <p:nvPr/>
        </p:nvSpPr>
        <p:spPr>
          <a:xfrm>
            <a:off x="106326" y="202019"/>
            <a:ext cx="11889731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Seq2Seq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을 이용한 사칙 연산</a:t>
            </a:r>
            <a:endParaRPr kumimoji="1" lang="en-US" altLang="ko-KR" b="1" u="sng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952F10-1C42-8D46-A9D3-19729990A19B}"/>
              </a:ext>
            </a:extLst>
          </p:cNvPr>
          <p:cNvSpPr txBox="1"/>
          <p:nvPr/>
        </p:nvSpPr>
        <p:spPr>
          <a:xfrm>
            <a:off x="151135" y="901899"/>
            <a:ext cx="5944866" cy="40448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Architecture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10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Predict(x)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[[</a:t>
            </a:r>
            <a:r>
              <a:rPr kumimoji="1" lang="en-US" altLang="ko-KR" sz="8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[0.00328712 0.01040982 0.00250921 0.07801242 0.00370838 0.0057945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0.03074975</a:t>
            </a:r>
            <a:r>
              <a:rPr kumimoji="1" lang="en-US" altLang="ko-KR" sz="800" dirty="0">
                <a:solidFill>
                  <a:srgbClr val="FF0000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0.17882    </a:t>
            </a:r>
            <a:r>
              <a:rPr kumimoji="1" lang="en-US" altLang="ko-KR" sz="8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0.11104372 0.10531794 0.09069938 0.09010811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0.07793643 0.08565635 0.06361447 0.06233243]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[0.03208502 0.01066033 0.00322899 0.02875633 0.00997998 0.00729733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0.10295287 0.08912309 0.09223779 </a:t>
            </a:r>
            <a:r>
              <a:rPr kumimoji="1" lang="en-US" altLang="ko-KR" sz="800" dirty="0">
                <a:solidFill>
                  <a:srgbClr val="FF0000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0.10574469</a:t>
            </a:r>
            <a:r>
              <a:rPr kumimoji="1" lang="en-US" altLang="ko-KR" sz="8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0.08666393 0.07697677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0.08277073 0.10134668 0.08409566 0.08607976]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[0.10858469 0.01163775 0.00423595 0.02842874 0.01762321 0.00840278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rgbClr val="FF0000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0.11831083 </a:t>
            </a:r>
            <a:r>
              <a:rPr kumimoji="1" lang="en-US" altLang="ko-KR" sz="8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0.0740054  0.07701864 0.08139259 0.0861578  0.07301943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0.07555605 0.0838332  0.08066989 0.07112308]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[</a:t>
            </a:r>
            <a:r>
              <a:rPr kumimoji="1" lang="en-US" altLang="ko-KR" sz="800" dirty="0">
                <a:solidFill>
                  <a:srgbClr val="FF0000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0.13732617</a:t>
            </a:r>
            <a:r>
              <a:rPr kumimoji="1" lang="en-US" altLang="ko-KR" sz="8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0.01173694 0.00444255 0.02820975 0.01964721 0.00840919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0.11717934 0.07120747 0.07371544 0.07515988 0.08500534 0.07185827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0.07311054 0.07847446 0.07837784 0.06613963]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[</a:t>
            </a:r>
            <a:r>
              <a:rPr kumimoji="1" lang="en-US" altLang="ko-KR" sz="800" dirty="0">
                <a:solidFill>
                  <a:srgbClr val="FF0000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0.14206174</a:t>
            </a:r>
            <a:r>
              <a:rPr kumimoji="1" lang="en-US" altLang="ko-KR" sz="8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0.01174856 0.00447233 0.02816152 0.01995862 0.00839907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0.11684387 0.07078402 0.0732156  0.07422715 0.08479594 0.07166676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0.0727182  0.07762042 0.07798221 0.06534401]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[</a:t>
            </a:r>
            <a:r>
              <a:rPr kumimoji="1" lang="en-US" altLang="ko-KR" sz="800" dirty="0">
                <a:solidFill>
                  <a:srgbClr val="FF0000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0.14272696</a:t>
            </a:r>
            <a:r>
              <a:rPr kumimoji="1" lang="en-US" altLang="ko-KR" sz="8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0.01175029 0.0044766  0.02815364 0.02000295 0.00839724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0.11679425 0.07072076 0.07314683 0.07410143 0.08476607 0.0716407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0.07266514 0.07749902 0.07792679 0.06523135]</a:t>
            </a:r>
            <a:r>
              <a:rPr kumimoji="1" lang="en-US" altLang="ko-KR" sz="8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]]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28F3416-C968-D145-A048-F0DF47E0A4D3}"/>
              </a:ext>
            </a:extLst>
          </p:cNvPr>
          <p:cNvSpPr txBox="1"/>
          <p:nvPr/>
        </p:nvSpPr>
        <p:spPr>
          <a:xfrm>
            <a:off x="4194815" y="855733"/>
            <a:ext cx="5944866" cy="40910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50000"/>
              </a:lnSpc>
            </a:pPr>
            <a:endParaRPr kumimoji="1" lang="en-US" altLang="ko-KR" sz="10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lvl="1">
              <a:lnSpc>
                <a:spcPct val="150000"/>
              </a:lnSpc>
            </a:pPr>
            <a:endParaRPr kumimoji="1" lang="en-US" altLang="ko-KR" sz="10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lvl="1">
              <a:lnSpc>
                <a:spcPct val="150000"/>
              </a:lnSpc>
            </a:pPr>
            <a:r>
              <a:rPr kumimoji="1" lang="en-US" altLang="ko-KR" sz="10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Predict(x’)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[[</a:t>
            </a:r>
            <a:r>
              <a:rPr kumimoji="1" lang="en-US" altLang="ko-KR" sz="8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[0.00237405 0.00394534 0.00489424 0.12119741 0.0071691  0.0068986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0.03965246 </a:t>
            </a:r>
            <a:r>
              <a:rPr kumimoji="1" lang="en-US" altLang="ko-KR" sz="800" dirty="0">
                <a:solidFill>
                  <a:srgbClr val="FF0000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0.16831505</a:t>
            </a:r>
            <a:r>
              <a:rPr kumimoji="1" lang="en-US" altLang="ko-KR" sz="8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0.10021397 0.10696267 0.09317624 0.07771087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0.07773681 0.07002123 0.0671893  0.05254271]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[0.03116519 0.0048738  0.0087889  0.02284491 0.01458962 0.00624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0.0867254  0.09201845 0.09547549 0.08940296 0.10490132 0.09342261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</a:t>
            </a:r>
            <a:r>
              <a:rPr kumimoji="1" lang="en-US" altLang="ko-KR" sz="800" dirty="0">
                <a:solidFill>
                  <a:srgbClr val="FF0000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0.11199707</a:t>
            </a:r>
            <a:r>
              <a:rPr kumimoji="1" lang="en-US" altLang="ko-KR" sz="8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0.07906023 0.0877929  0.07070117]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[</a:t>
            </a:r>
            <a:r>
              <a:rPr kumimoji="1" lang="en-US" altLang="ko-KR" sz="800" dirty="0">
                <a:solidFill>
                  <a:srgbClr val="FF0000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0.14840424</a:t>
            </a:r>
            <a:r>
              <a:rPr kumimoji="1" lang="en-US" altLang="ko-KR" sz="8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0.00637709 0.01754234 0.01420438 0.02000511 0.00682819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0.08613324 0.06856984 0.08452497 0.07027523 0.08789676 0.0817075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0.09114017 0.06767745 0.0886781  0.06003534]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[</a:t>
            </a:r>
            <a:r>
              <a:rPr kumimoji="1" lang="en-US" altLang="ko-KR" sz="800" dirty="0">
                <a:solidFill>
                  <a:srgbClr val="FF0000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0.20408836</a:t>
            </a:r>
            <a:r>
              <a:rPr kumimoji="1" lang="en-US" altLang="ko-KR" sz="8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0.00673148 0.02058805 0.01278268 0.02113691 0.00706649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0.08016612 0.06089    0.07887751 0.0655196  0.08187553 0.07574559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0.08112285 0.06251208 0.0865055  0.05439126]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[</a:t>
            </a:r>
            <a:r>
              <a:rPr kumimoji="1" lang="en-US" altLang="ko-KR" sz="800" dirty="0">
                <a:solidFill>
                  <a:srgbClr val="FF0000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0.2137988</a:t>
            </a:r>
            <a:r>
              <a:rPr kumimoji="1" lang="en-US" altLang="ko-KR" sz="8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0.00679158 0.02112257 0.01256196 0.02134247 0.00712313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0.07912103 0.05952717 0.07781151 0.06487249 0.08084916 0.07466778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0.07938103 0.06161129 0.08596898 0.05344904]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[</a:t>
            </a:r>
            <a:r>
              <a:rPr kumimoji="1" lang="en-US" altLang="ko-KR" sz="800" dirty="0">
                <a:solidFill>
                  <a:srgbClr val="FF0000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0.2151755</a:t>
            </a:r>
            <a:r>
              <a:rPr kumimoji="1" lang="en-US" altLang="ko-KR" sz="8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0.00680025 0.02119962 0.01253102 0.02137323 0.00713193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0.07897375 0.05933278 0.0776563  0.06478682 0.08070297 0.0745123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0.07913539 0.06148394 0.08588821 0.05331598]</a:t>
            </a:r>
            <a:r>
              <a:rPr kumimoji="1" lang="en-US" altLang="ko-KR" sz="8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]]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0D573FC-82DC-BB45-AA18-380FE20B46B7}"/>
              </a:ext>
            </a:extLst>
          </p:cNvPr>
          <p:cNvSpPr/>
          <p:nvPr/>
        </p:nvSpPr>
        <p:spPr>
          <a:xfrm>
            <a:off x="4589938" y="5286002"/>
            <a:ext cx="41825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ore-KR" dirty="0">
                <a:solidFill>
                  <a:srgbClr val="212121"/>
                </a:solidFill>
                <a:latin typeface="Courier New" panose="02070309020205020404" pitchFamily="49" charset="0"/>
              </a:rPr>
              <a:t>classes_x2: [[ 7 12 0 0 0 0]]</a:t>
            </a:r>
            <a:endParaRPr lang="ko-Kore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D1D9851-D4A4-354A-A382-8B884A2E8B05}"/>
              </a:ext>
            </a:extLst>
          </p:cNvPr>
          <p:cNvSpPr/>
          <p:nvPr/>
        </p:nvSpPr>
        <p:spPr>
          <a:xfrm>
            <a:off x="645350" y="5286002"/>
            <a:ext cx="37689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ore-KR" dirty="0" err="1">
                <a:solidFill>
                  <a:srgbClr val="212121"/>
                </a:solidFill>
                <a:latin typeface="Courier New" panose="02070309020205020404" pitchFamily="49" charset="0"/>
              </a:rPr>
              <a:t>classes_x</a:t>
            </a:r>
            <a:r>
              <a:rPr lang="en" altLang="ko-Kore-KR" dirty="0">
                <a:solidFill>
                  <a:srgbClr val="212121"/>
                </a:solidFill>
                <a:latin typeface="Courier New" panose="02070309020205020404" pitchFamily="49" charset="0"/>
              </a:rPr>
              <a:t>: [[7 9 6 0 0 0]]</a:t>
            </a:r>
            <a:endParaRPr lang="ko-Kore-KR" altLang="en-US" dirty="0"/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46BDDE3A-D785-7142-9EB2-D5E0BF46DA28}"/>
              </a:ext>
            </a:extLst>
          </p:cNvPr>
          <p:cNvCxnSpPr/>
          <p:nvPr/>
        </p:nvCxnSpPr>
        <p:spPr>
          <a:xfrm>
            <a:off x="2433145" y="4946789"/>
            <a:ext cx="0" cy="2638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20AB2B13-5ADD-FF4B-A3B2-1E1559D7C795}"/>
              </a:ext>
            </a:extLst>
          </p:cNvPr>
          <p:cNvCxnSpPr/>
          <p:nvPr/>
        </p:nvCxnSpPr>
        <p:spPr>
          <a:xfrm>
            <a:off x="6721681" y="4946789"/>
            <a:ext cx="0" cy="2638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E74F131-95F6-DE4A-B5F7-5D9CA8C9BB1A}"/>
              </a:ext>
            </a:extLst>
          </p:cNvPr>
          <p:cNvSpPr/>
          <p:nvPr/>
        </p:nvSpPr>
        <p:spPr>
          <a:xfrm>
            <a:off x="8564879" y="3059668"/>
            <a:ext cx="8739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212121"/>
                </a:solidFill>
                <a:latin typeface="Courier New" panose="02070309020205020404" pitchFamily="49" charset="0"/>
              </a:rPr>
              <a:t>.</a:t>
            </a:r>
            <a:r>
              <a:rPr lang="ko-KR" altLang="en-US" dirty="0">
                <a:solidFill>
                  <a:srgbClr val="212121"/>
                </a:solidFill>
                <a:latin typeface="Courier New" panose="02070309020205020404" pitchFamily="49" charset="0"/>
              </a:rPr>
              <a:t> </a:t>
            </a:r>
            <a:r>
              <a:rPr lang="en-US" altLang="ko-KR" dirty="0">
                <a:solidFill>
                  <a:srgbClr val="212121"/>
                </a:solidFill>
                <a:latin typeface="Courier New" panose="02070309020205020404" pitchFamily="49" charset="0"/>
              </a:rPr>
              <a:t>.</a:t>
            </a:r>
            <a:r>
              <a:rPr lang="ko-KR" altLang="en-US" dirty="0">
                <a:solidFill>
                  <a:srgbClr val="212121"/>
                </a:solidFill>
                <a:latin typeface="Courier New" panose="02070309020205020404" pitchFamily="49" charset="0"/>
              </a:rPr>
              <a:t> </a:t>
            </a:r>
            <a:r>
              <a:rPr lang="en-US" altLang="ko-KR" dirty="0">
                <a:solidFill>
                  <a:srgbClr val="212121"/>
                </a:solidFill>
                <a:latin typeface="Courier New" panose="02070309020205020404" pitchFamily="49" charset="0"/>
              </a:rPr>
              <a:t>.</a:t>
            </a:r>
            <a:endParaRPr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6198979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62B63E2-B705-DD44-9A32-CD24C7FB1D18}"/>
              </a:ext>
            </a:extLst>
          </p:cNvPr>
          <p:cNvSpPr txBox="1"/>
          <p:nvPr/>
        </p:nvSpPr>
        <p:spPr>
          <a:xfrm>
            <a:off x="106326" y="202019"/>
            <a:ext cx="11889731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Seq2Seq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을 이용한 사칙 연산</a:t>
            </a:r>
            <a:endParaRPr kumimoji="1" lang="en-US" altLang="ko-KR" b="1" u="sng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952F10-1C42-8D46-A9D3-19729990A19B}"/>
              </a:ext>
            </a:extLst>
          </p:cNvPr>
          <p:cNvSpPr txBox="1"/>
          <p:nvPr/>
        </p:nvSpPr>
        <p:spPr>
          <a:xfrm>
            <a:off x="151135" y="901899"/>
            <a:ext cx="5944866" cy="53770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Architecture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Predict(x)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11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[[</a:t>
            </a:r>
            <a:r>
              <a:rPr kumimoji="1" lang="en-US" altLang="ko-KR" sz="11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[0.00328712 0.01040982 0.00250921 0.07801242 0.00370838 0.0057945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11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0.03074975</a:t>
            </a:r>
            <a:r>
              <a:rPr kumimoji="1" lang="en-US" altLang="ko-KR" sz="1100" dirty="0">
                <a:solidFill>
                  <a:srgbClr val="FF0000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0.17882    </a:t>
            </a:r>
            <a:r>
              <a:rPr kumimoji="1" lang="en-US" altLang="ko-KR" sz="11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0.11104372 0.10531794 0.09069938 0.09010811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11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0.07793643 0.08565635 0.06361447 0.06233243]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11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[0.03208502 0.01066033 0.00322899 0.02875633 0.00997998 0.00729733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11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0.10295287 0.08912309 0.09223779 </a:t>
            </a:r>
            <a:r>
              <a:rPr kumimoji="1" lang="en-US" altLang="ko-KR" sz="1100" dirty="0">
                <a:solidFill>
                  <a:srgbClr val="FF0000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0.10574469</a:t>
            </a:r>
            <a:r>
              <a:rPr kumimoji="1" lang="en-US" altLang="ko-KR" sz="11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0.08666393 0.07697677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11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0.08277073 0.10134668 0.08409566 0.08607976]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11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[0.10858469 0.01163775 0.00423595 0.02842874 0.01762321 0.00840278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1100" dirty="0">
                <a:solidFill>
                  <a:srgbClr val="FF0000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0.11831083 </a:t>
            </a:r>
            <a:r>
              <a:rPr kumimoji="1" lang="en-US" altLang="ko-KR" sz="11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0.0740054  0.07701864 0.08139259 0.0861578  0.07301943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11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0.07555605 0.0838332  0.08066989 0.07112308]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11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[</a:t>
            </a:r>
            <a:r>
              <a:rPr kumimoji="1" lang="en-US" altLang="ko-KR" sz="1100" dirty="0">
                <a:solidFill>
                  <a:srgbClr val="FF0000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0.13732617</a:t>
            </a:r>
            <a:r>
              <a:rPr kumimoji="1" lang="en-US" altLang="ko-KR" sz="11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0.01173694 0.00444255 0.02820975 0.01964721 0.00840919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11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0.11717934 0.07120747 0.07371544 0.07515988 0.08500534 0.07185827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11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0.07311054 0.07847446 0.07837784 0.06613963]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11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[</a:t>
            </a:r>
            <a:r>
              <a:rPr kumimoji="1" lang="en-US" altLang="ko-KR" sz="1100" dirty="0">
                <a:solidFill>
                  <a:srgbClr val="FF0000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0.14206174</a:t>
            </a:r>
            <a:r>
              <a:rPr kumimoji="1" lang="en-US" altLang="ko-KR" sz="11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0.01174856 0.00447233 0.02816152 0.01995862 0.00839907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11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0.11684387 0.07078402 0.0732156  0.07422715 0.08479594 0.07166676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11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0.0727182  0.07762042 0.07798221 0.06534401]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11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[</a:t>
            </a:r>
            <a:r>
              <a:rPr kumimoji="1" lang="en-US" altLang="ko-KR" sz="1100" dirty="0">
                <a:solidFill>
                  <a:srgbClr val="FF0000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0.14272696</a:t>
            </a:r>
            <a:r>
              <a:rPr kumimoji="1" lang="en-US" altLang="ko-KR" sz="11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0.01175029 0.0044766  0.02815364 0.02000295 0.00839724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11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0.11679425 0.07072076 0.07314683 0.07410143 0.08476607 0.0716407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11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0.07266514 0.07749902 0.07792679 0.06523135]</a:t>
            </a:r>
            <a:r>
              <a:rPr kumimoji="1" lang="en-US" altLang="ko-KR" sz="11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]]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A63E884-1C5E-9A49-9990-C7DCA985B914}"/>
              </a:ext>
            </a:extLst>
          </p:cNvPr>
          <p:cNvSpPr/>
          <p:nvPr/>
        </p:nvSpPr>
        <p:spPr>
          <a:xfrm>
            <a:off x="7838630" y="1805484"/>
            <a:ext cx="287001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ore-KR" sz="1600" dirty="0" err="1">
                <a:solidFill>
                  <a:srgbClr val="212121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classes_x</a:t>
            </a:r>
            <a:r>
              <a:rPr lang="en" altLang="ko-Kore-KR" sz="1600" dirty="0">
                <a:solidFill>
                  <a:srgbClr val="212121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: [[7 9 6 0 0 0]]</a:t>
            </a:r>
            <a:endParaRPr lang="ko-Kore-KR" altLang="en-US" sz="1600" dirty="0"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66093E0-D3EB-0144-A2D7-CC27EE5ABF99}"/>
              </a:ext>
            </a:extLst>
          </p:cNvPr>
          <p:cNvSpPr/>
          <p:nvPr/>
        </p:nvSpPr>
        <p:spPr>
          <a:xfrm>
            <a:off x="6025981" y="1774706"/>
            <a:ext cx="5433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ore-KR" dirty="0">
                <a:solidFill>
                  <a:srgbClr val="212121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7</a:t>
            </a:r>
            <a:endParaRPr lang="ko-Kore-KR" altLang="en-US" dirty="0"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6488E58-6C91-3C46-812C-0516FA4F505B}"/>
              </a:ext>
            </a:extLst>
          </p:cNvPr>
          <p:cNvSpPr/>
          <p:nvPr/>
        </p:nvSpPr>
        <p:spPr>
          <a:xfrm>
            <a:off x="6025981" y="2556600"/>
            <a:ext cx="5433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ore-KR" dirty="0">
                <a:solidFill>
                  <a:srgbClr val="212121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9</a:t>
            </a:r>
            <a:endParaRPr lang="ko-Kore-KR" altLang="en-US" dirty="0"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ED27745-FFC8-614C-A49D-B548A0E52B33}"/>
              </a:ext>
            </a:extLst>
          </p:cNvPr>
          <p:cNvSpPr/>
          <p:nvPr/>
        </p:nvSpPr>
        <p:spPr>
          <a:xfrm>
            <a:off x="6025981" y="3338494"/>
            <a:ext cx="5433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ore-KR" dirty="0">
                <a:solidFill>
                  <a:srgbClr val="212121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6</a:t>
            </a:r>
            <a:endParaRPr lang="ko-Kore-KR" altLang="en-US" dirty="0"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8BCAB6C-9E5E-094C-9E6A-665415A891F1}"/>
              </a:ext>
            </a:extLst>
          </p:cNvPr>
          <p:cNvSpPr/>
          <p:nvPr/>
        </p:nvSpPr>
        <p:spPr>
          <a:xfrm>
            <a:off x="6025981" y="5684178"/>
            <a:ext cx="5433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ore-KR" dirty="0">
                <a:solidFill>
                  <a:srgbClr val="212121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0</a:t>
            </a:r>
            <a:endParaRPr lang="ko-Kore-KR" altLang="en-US" dirty="0"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6AC6B18-3E5C-C24E-A6E5-EFC8DA0C9A81}"/>
              </a:ext>
            </a:extLst>
          </p:cNvPr>
          <p:cNvSpPr/>
          <p:nvPr/>
        </p:nvSpPr>
        <p:spPr>
          <a:xfrm>
            <a:off x="6025981" y="4902282"/>
            <a:ext cx="5433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ore-KR" dirty="0">
                <a:solidFill>
                  <a:srgbClr val="212121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0</a:t>
            </a:r>
            <a:endParaRPr lang="ko-Kore-KR" altLang="en-US" dirty="0"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19FE449-856B-CC43-9321-ECA715CBDC77}"/>
              </a:ext>
            </a:extLst>
          </p:cNvPr>
          <p:cNvSpPr/>
          <p:nvPr/>
        </p:nvSpPr>
        <p:spPr>
          <a:xfrm>
            <a:off x="6025981" y="4120388"/>
            <a:ext cx="5433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ore-KR" dirty="0">
                <a:solidFill>
                  <a:srgbClr val="212121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0</a:t>
            </a:r>
            <a:endParaRPr lang="ko-Kore-KR" altLang="en-US" dirty="0"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9018D89-0CA6-B34D-9F05-C73AD6E08029}"/>
              </a:ext>
            </a:extLst>
          </p:cNvPr>
          <p:cNvSpPr/>
          <p:nvPr/>
        </p:nvSpPr>
        <p:spPr>
          <a:xfrm>
            <a:off x="5313286" y="597957"/>
            <a:ext cx="14253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ore-KR" dirty="0">
                <a:solidFill>
                  <a:srgbClr val="212121"/>
                </a:solidFill>
                <a:latin typeface="Courier New" panose="02070309020205020404" pitchFamily="49" charset="0"/>
              </a:rPr>
              <a:t>Q 56+234 </a:t>
            </a:r>
            <a:endParaRPr lang="ko-Kore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CD62C77-FE83-6D4A-86A0-73A870C596F8}"/>
              </a:ext>
            </a:extLst>
          </p:cNvPr>
          <p:cNvSpPr/>
          <p:nvPr/>
        </p:nvSpPr>
        <p:spPr>
          <a:xfrm>
            <a:off x="5313286" y="1049782"/>
            <a:ext cx="1701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ore-KR" dirty="0">
                <a:solidFill>
                  <a:srgbClr val="212121"/>
                </a:solidFill>
                <a:latin typeface="Courier New" panose="02070309020205020404" pitchFamily="49" charset="0"/>
              </a:rPr>
              <a:t>T 290_ _ _ </a:t>
            </a:r>
            <a:endParaRPr lang="ko-Kore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B49F140-E3C0-4A41-907C-63DEC0D8BEE1}"/>
              </a:ext>
            </a:extLst>
          </p:cNvPr>
          <p:cNvSpPr/>
          <p:nvPr/>
        </p:nvSpPr>
        <p:spPr>
          <a:xfrm>
            <a:off x="8228089" y="2556600"/>
            <a:ext cx="15632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ore-KR" dirty="0">
                <a:solidFill>
                  <a:srgbClr val="212121"/>
                </a:solidFill>
                <a:latin typeface="Courier New" panose="02070309020205020404" pitchFamily="49" charset="0"/>
              </a:rPr>
              <a:t>guess: 130</a:t>
            </a:r>
            <a:endParaRPr lang="ko-Kore-KR" altLang="en-US" dirty="0"/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916B34C3-AB9D-FC4C-8965-99FB5A14788A}"/>
              </a:ext>
            </a:extLst>
          </p:cNvPr>
          <p:cNvCxnSpPr/>
          <p:nvPr/>
        </p:nvCxnSpPr>
        <p:spPr>
          <a:xfrm>
            <a:off x="8989393" y="2204998"/>
            <a:ext cx="0" cy="2638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26558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FCA124C-F04F-8546-B4DE-BB92CDB4A969}"/>
              </a:ext>
            </a:extLst>
          </p:cNvPr>
          <p:cNvSpPr txBox="1"/>
          <p:nvPr/>
        </p:nvSpPr>
        <p:spPr>
          <a:xfrm>
            <a:off x="4549536" y="3115662"/>
            <a:ext cx="3564153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9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월 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22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일 목요일 </a:t>
            </a:r>
            <a:r>
              <a:rPr kumimoji="1" lang="ko-KR" altLang="en-US" b="1" u="sng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개인미팅</a:t>
            </a:r>
            <a:endParaRPr kumimoji="1" lang="en-US" altLang="ko-KR" b="1" u="sng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658004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6EFCCA0-2223-3248-A5A9-C72AC2B42720}"/>
              </a:ext>
            </a:extLst>
          </p:cNvPr>
          <p:cNvSpPr txBox="1"/>
          <p:nvPr/>
        </p:nvSpPr>
        <p:spPr>
          <a:xfrm>
            <a:off x="106326" y="202019"/>
            <a:ext cx="11889731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새로 구현한 모델 성능 확인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(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덧셈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6232CD7-92DB-6145-9EAC-98E345246D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1191" y="1032262"/>
            <a:ext cx="5842000" cy="43815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2696834-C3E4-654A-9BAD-0117FE625D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489" y="1597489"/>
            <a:ext cx="5315511" cy="3663021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23EE7CEE-4870-D641-8D6B-41C667C510A5}"/>
              </a:ext>
            </a:extLst>
          </p:cNvPr>
          <p:cNvSpPr/>
          <p:nvPr/>
        </p:nvSpPr>
        <p:spPr>
          <a:xfrm>
            <a:off x="1539050" y="5480529"/>
            <a:ext cx="3290388" cy="7075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Keras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Example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100epoch accuracy : 0.9992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56B43F2-BB65-FE46-AC1C-CDBAA8E917E2}"/>
              </a:ext>
            </a:extLst>
          </p:cNvPr>
          <p:cNvSpPr/>
          <p:nvPr/>
        </p:nvSpPr>
        <p:spPr>
          <a:xfrm>
            <a:off x="7326997" y="5469378"/>
            <a:ext cx="3290388" cy="7075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다시 만든 모델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(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스크래치 참고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100epoch accuracy : 0.6816</a:t>
            </a:r>
          </a:p>
        </p:txBody>
      </p:sp>
    </p:spTree>
    <p:extLst>
      <p:ext uri="{BB962C8B-B14F-4D97-AF65-F5344CB8AC3E}">
        <p14:creationId xmlns:p14="http://schemas.microsoft.com/office/powerpoint/2010/main" val="16715065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6EFCCA0-2223-3248-A5A9-C72AC2B42720}"/>
              </a:ext>
            </a:extLst>
          </p:cNvPr>
          <p:cNvSpPr txBox="1"/>
          <p:nvPr/>
        </p:nvSpPr>
        <p:spPr>
          <a:xfrm>
            <a:off x="106326" y="202019"/>
            <a:ext cx="11889731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새로 구현한 모델 성능 확인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(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덧셈 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-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앙상블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6232CD7-92DB-6145-9EAC-98E345246D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505" y="3706917"/>
            <a:ext cx="3878086" cy="290856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2696834-C3E4-654A-9BAD-0117FE625D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505" y="1145971"/>
            <a:ext cx="3716259" cy="2560946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23EE7CEE-4870-D641-8D6B-41C667C510A5}"/>
              </a:ext>
            </a:extLst>
          </p:cNvPr>
          <p:cNvSpPr/>
          <p:nvPr/>
        </p:nvSpPr>
        <p:spPr>
          <a:xfrm>
            <a:off x="3627552" y="1921779"/>
            <a:ext cx="2468448" cy="7961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05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Keras</a:t>
            </a:r>
            <a:r>
              <a:rPr kumimoji="1" lang="en-US" altLang="ko-KR" sz="105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Example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05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100epoch accuracy : 0.9992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56B43F2-BB65-FE46-AC1C-CDBAA8E917E2}"/>
              </a:ext>
            </a:extLst>
          </p:cNvPr>
          <p:cNvSpPr/>
          <p:nvPr/>
        </p:nvSpPr>
        <p:spPr>
          <a:xfrm>
            <a:off x="3739168" y="5136294"/>
            <a:ext cx="3465499" cy="5757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다시 만든 모델</a:t>
            </a:r>
            <a:r>
              <a:rPr kumimoji="1" lang="en-US" altLang="ko-KR" sz="11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(</a:t>
            </a:r>
            <a:r>
              <a:rPr kumimoji="1" lang="ko-KR" altLang="en-US" sz="11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스크래치 참고</a:t>
            </a:r>
            <a:r>
              <a:rPr kumimoji="1" lang="en-US" altLang="ko-KR" sz="11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1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100epoch accuracy : 0.6816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7CABE30-C27F-354C-BA95-B98DD512711E}"/>
              </a:ext>
            </a:extLst>
          </p:cNvPr>
          <p:cNvSpPr/>
          <p:nvPr/>
        </p:nvSpPr>
        <p:spPr>
          <a:xfrm>
            <a:off x="7061841" y="5424161"/>
            <a:ext cx="4669654" cy="10307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덧셈 앙상블</a:t>
            </a:r>
            <a:endParaRPr kumimoji="1" lang="en-US" altLang="ko-KR" sz="1400" b="1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100epoch accuracy : 94.960%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200epoch accuracy :  99.980%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D3DD78D-23F9-BE4F-88D4-7E1A319BE007}"/>
              </a:ext>
            </a:extLst>
          </p:cNvPr>
          <p:cNvGrpSpPr/>
          <p:nvPr/>
        </p:nvGrpSpPr>
        <p:grpSpPr>
          <a:xfrm>
            <a:off x="6350000" y="733014"/>
            <a:ext cx="5842000" cy="4381500"/>
            <a:chOff x="6350000" y="733014"/>
            <a:chExt cx="5842000" cy="4381500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6D278889-9B58-0B40-B415-42196E56C6D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350000" y="733014"/>
              <a:ext cx="5842000" cy="4381500"/>
            </a:xfrm>
            <a:prstGeom prst="rect">
              <a:avLst/>
            </a:prstGeom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F3142E50-537C-4748-9124-42F1818368FF}"/>
                </a:ext>
              </a:extLst>
            </p:cNvPr>
            <p:cNvSpPr/>
            <p:nvPr/>
          </p:nvSpPr>
          <p:spPr>
            <a:xfrm>
              <a:off x="7973568" y="938784"/>
              <a:ext cx="1011936" cy="2926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1B79E48-D19B-E94E-A83F-40683D957265}"/>
                </a:ext>
              </a:extLst>
            </p:cNvPr>
            <p:cNvSpPr txBox="1"/>
            <p:nvPr/>
          </p:nvSpPr>
          <p:spPr>
            <a:xfrm>
              <a:off x="8205216" y="960191"/>
              <a:ext cx="101193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4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Addition</a:t>
              </a:r>
              <a:endParaRPr kumimoji="1" lang="ko-Kore-KR" altLang="en-US" sz="1400" dirty="0">
                <a:solidFill>
                  <a:schemeClr val="bg2">
                    <a:lumMod val="25000"/>
                  </a:schemeClr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279152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6EFCCA0-2223-3248-A5A9-C72AC2B42720}"/>
              </a:ext>
            </a:extLst>
          </p:cNvPr>
          <p:cNvSpPr txBox="1"/>
          <p:nvPr/>
        </p:nvSpPr>
        <p:spPr>
          <a:xfrm>
            <a:off x="106326" y="202019"/>
            <a:ext cx="11889731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새로 구현한 모델 성능 확인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(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사칙연산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3EE7CEE-4870-D641-8D6B-41C667C510A5}"/>
              </a:ext>
            </a:extLst>
          </p:cNvPr>
          <p:cNvSpPr/>
          <p:nvPr/>
        </p:nvSpPr>
        <p:spPr>
          <a:xfrm>
            <a:off x="1365317" y="5464463"/>
            <a:ext cx="3290388" cy="7075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Keras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Example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100epoch accuracy : 0.5460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56B43F2-BB65-FE46-AC1C-CDBAA8E917E2}"/>
              </a:ext>
            </a:extLst>
          </p:cNvPr>
          <p:cNvSpPr/>
          <p:nvPr/>
        </p:nvSpPr>
        <p:spPr>
          <a:xfrm>
            <a:off x="7207012" y="5523739"/>
            <a:ext cx="3493970" cy="7075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다시 만든 모델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(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스크래치 참고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100epoch accuracy : 18.240%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96520A4-8D3B-5F40-9BC2-93B397E3A5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003" y="1577648"/>
            <a:ext cx="5387017" cy="370270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B4C1590-A351-934F-8EB5-0161FB590D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2997" y="1082963"/>
            <a:ext cx="58420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6756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그룹 86">
            <a:extLst>
              <a:ext uri="{FF2B5EF4-FFF2-40B4-BE49-F238E27FC236}">
                <a16:creationId xmlns:a16="http://schemas.microsoft.com/office/drawing/2014/main" id="{7855C5BF-BF69-324D-96B3-214E3BCB74F9}"/>
              </a:ext>
            </a:extLst>
          </p:cNvPr>
          <p:cNvGrpSpPr/>
          <p:nvPr/>
        </p:nvGrpSpPr>
        <p:grpSpPr>
          <a:xfrm>
            <a:off x="1427023" y="764367"/>
            <a:ext cx="9153178" cy="5521058"/>
            <a:chOff x="-500337" y="351771"/>
            <a:chExt cx="11940153" cy="6893261"/>
          </a:xfrm>
        </p:grpSpPr>
        <p:sp>
          <p:nvSpPr>
            <p:cNvPr id="4" name="모서리가 둥근 직사각형 3">
              <a:extLst>
                <a:ext uri="{FF2B5EF4-FFF2-40B4-BE49-F238E27FC236}">
                  <a16:creationId xmlns:a16="http://schemas.microsoft.com/office/drawing/2014/main" id="{B80632A9-9347-234D-A044-8D3F068E9B08}"/>
                </a:ext>
              </a:extLst>
            </p:cNvPr>
            <p:cNvSpPr/>
            <p:nvPr/>
          </p:nvSpPr>
          <p:spPr>
            <a:xfrm>
              <a:off x="415112" y="1218334"/>
              <a:ext cx="1583251" cy="657546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600" dirty="0">
                  <a:ln>
                    <a:solidFill>
                      <a:schemeClr val="accent6"/>
                    </a:solidFill>
                  </a:ln>
                  <a:solidFill>
                    <a:schemeClr val="accent6"/>
                  </a:solidFill>
                </a:rPr>
                <a:t>Encoder</a:t>
              </a:r>
              <a:endParaRPr kumimoji="1" lang="ko-Kore-KR" altLang="en-US" sz="1600" dirty="0">
                <a:ln>
                  <a:solidFill>
                    <a:schemeClr val="accent6"/>
                  </a:solidFill>
                </a:ln>
                <a:solidFill>
                  <a:schemeClr val="accent6"/>
                </a:solidFill>
              </a:endParaRPr>
            </a:p>
          </p:txBody>
        </p:sp>
        <p:sp>
          <p:nvSpPr>
            <p:cNvPr id="5" name="오른쪽 화살표[R] 4">
              <a:extLst>
                <a:ext uri="{FF2B5EF4-FFF2-40B4-BE49-F238E27FC236}">
                  <a16:creationId xmlns:a16="http://schemas.microsoft.com/office/drawing/2014/main" id="{5DED71D8-ACF6-0A48-9D15-9EE8676A550A}"/>
                </a:ext>
              </a:extLst>
            </p:cNvPr>
            <p:cNvSpPr/>
            <p:nvPr/>
          </p:nvSpPr>
          <p:spPr>
            <a:xfrm>
              <a:off x="1998363" y="1439228"/>
              <a:ext cx="339047" cy="215757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600"/>
            </a:p>
          </p:txBody>
        </p:sp>
        <p:cxnSp>
          <p:nvCxnSpPr>
            <p:cNvPr id="6" name="직선 화살표 연결선 5">
              <a:extLst>
                <a:ext uri="{FF2B5EF4-FFF2-40B4-BE49-F238E27FC236}">
                  <a16:creationId xmlns:a16="http://schemas.microsoft.com/office/drawing/2014/main" id="{8AE54A15-44D7-F847-BCB1-B8562D785715}"/>
                </a:ext>
              </a:extLst>
            </p:cNvPr>
            <p:cNvCxnSpPr/>
            <p:nvPr/>
          </p:nvCxnSpPr>
          <p:spPr>
            <a:xfrm flipV="1">
              <a:off x="1238028" y="1942536"/>
              <a:ext cx="0" cy="403261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오른쪽 화살표[R] 6">
              <a:extLst>
                <a:ext uri="{FF2B5EF4-FFF2-40B4-BE49-F238E27FC236}">
                  <a16:creationId xmlns:a16="http://schemas.microsoft.com/office/drawing/2014/main" id="{60618F1C-3E0B-F64B-A215-D71BC983812E}"/>
                </a:ext>
              </a:extLst>
            </p:cNvPr>
            <p:cNvSpPr/>
            <p:nvPr/>
          </p:nvSpPr>
          <p:spPr>
            <a:xfrm>
              <a:off x="2821280" y="1439227"/>
              <a:ext cx="339047" cy="215757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600" dirty="0"/>
            </a:p>
          </p:txBody>
        </p: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23A92DD5-9E18-C946-B036-5635463F9E8E}"/>
                </a:ext>
              </a:extLst>
            </p:cNvPr>
            <p:cNvGrpSpPr/>
            <p:nvPr/>
          </p:nvGrpSpPr>
          <p:grpSpPr>
            <a:xfrm>
              <a:off x="2335974" y="1073888"/>
              <a:ext cx="341266" cy="1073892"/>
              <a:chOff x="5823355" y="3355478"/>
              <a:chExt cx="497906" cy="1684962"/>
            </a:xfrm>
          </p:grpSpPr>
          <p:sp>
            <p:nvSpPr>
              <p:cNvPr id="9" name="모서리가 둥근 직사각형 8">
                <a:extLst>
                  <a:ext uri="{FF2B5EF4-FFF2-40B4-BE49-F238E27FC236}">
                    <a16:creationId xmlns:a16="http://schemas.microsoft.com/office/drawing/2014/main" id="{7F8A0603-887C-7442-949C-FD4E9865A8B5}"/>
                  </a:ext>
                </a:extLst>
              </p:cNvPr>
              <p:cNvSpPr/>
              <p:nvPr/>
            </p:nvSpPr>
            <p:spPr>
              <a:xfrm>
                <a:off x="5825445" y="3355478"/>
                <a:ext cx="493161" cy="1684962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200"/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79C1659-5306-9B42-B152-B420EC086E4B}"/>
                  </a:ext>
                </a:extLst>
              </p:cNvPr>
              <p:cNvSpPr txBox="1"/>
              <p:nvPr/>
            </p:nvSpPr>
            <p:spPr>
              <a:xfrm rot="16200000">
                <a:off x="5361085" y="3905129"/>
                <a:ext cx="1422446" cy="4979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ore-KR" sz="1100" dirty="0"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Context</a:t>
                </a:r>
                <a:endParaRPr kumimoji="1" lang="ko-Kore-KR" altLang="en-US" sz="1100" dirty="0">
                  <a:latin typeface="Apple SD Gothic Neo" panose="02000300000000000000" pitchFamily="2" charset="-127"/>
                  <a:ea typeface="Apple SD Gothic Neo" panose="02000300000000000000" pitchFamily="2" charset="-127"/>
                </a:endParaRPr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2138D23-DEAC-E24A-B6A7-41980153B06E}"/>
                </a:ext>
              </a:extLst>
            </p:cNvPr>
            <p:cNvSpPr txBox="1"/>
            <p:nvPr/>
          </p:nvSpPr>
          <p:spPr>
            <a:xfrm>
              <a:off x="537850" y="2299468"/>
              <a:ext cx="1537128" cy="4226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600" dirty="0"/>
                <a:t>Input Data</a:t>
              </a:r>
              <a:endParaRPr kumimoji="1" lang="ko-Kore-KR" altLang="en-US" sz="1600" dirty="0"/>
            </a:p>
          </p:txBody>
        </p:sp>
        <p:sp>
          <p:nvSpPr>
            <p:cNvPr id="12" name="모서리가 둥근 직사각형 11">
              <a:extLst>
                <a:ext uri="{FF2B5EF4-FFF2-40B4-BE49-F238E27FC236}">
                  <a16:creationId xmlns:a16="http://schemas.microsoft.com/office/drawing/2014/main" id="{124FC03C-AAFD-4F4E-A472-E83536F91075}"/>
                </a:ext>
              </a:extLst>
            </p:cNvPr>
            <p:cNvSpPr/>
            <p:nvPr/>
          </p:nvSpPr>
          <p:spPr>
            <a:xfrm>
              <a:off x="415112" y="2810923"/>
              <a:ext cx="1583251" cy="657546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600" dirty="0">
                  <a:ln>
                    <a:solidFill>
                      <a:schemeClr val="accent6"/>
                    </a:solidFill>
                  </a:ln>
                  <a:solidFill>
                    <a:schemeClr val="accent6"/>
                  </a:solidFill>
                </a:rPr>
                <a:t>Encoder</a:t>
              </a:r>
              <a:endParaRPr kumimoji="1" lang="ko-Kore-KR" altLang="en-US" sz="1600" dirty="0">
                <a:ln>
                  <a:solidFill>
                    <a:schemeClr val="accent6"/>
                  </a:solidFill>
                </a:ln>
                <a:solidFill>
                  <a:schemeClr val="accent6"/>
                </a:solidFill>
              </a:endParaRPr>
            </a:p>
          </p:txBody>
        </p:sp>
        <p:sp>
          <p:nvSpPr>
            <p:cNvPr id="13" name="오른쪽 화살표[R] 12">
              <a:extLst>
                <a:ext uri="{FF2B5EF4-FFF2-40B4-BE49-F238E27FC236}">
                  <a16:creationId xmlns:a16="http://schemas.microsoft.com/office/drawing/2014/main" id="{7C7CD379-7FF6-6042-BD20-00F371E4A228}"/>
                </a:ext>
              </a:extLst>
            </p:cNvPr>
            <p:cNvSpPr/>
            <p:nvPr/>
          </p:nvSpPr>
          <p:spPr>
            <a:xfrm>
              <a:off x="1998363" y="3031817"/>
              <a:ext cx="339047" cy="215757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600"/>
            </a:p>
          </p:txBody>
        </p:sp>
        <p:cxnSp>
          <p:nvCxnSpPr>
            <p:cNvPr id="14" name="직선 화살표 연결선 13">
              <a:extLst>
                <a:ext uri="{FF2B5EF4-FFF2-40B4-BE49-F238E27FC236}">
                  <a16:creationId xmlns:a16="http://schemas.microsoft.com/office/drawing/2014/main" id="{F66CBDB3-A326-4E41-8420-D25E0EE5680C}"/>
                </a:ext>
              </a:extLst>
            </p:cNvPr>
            <p:cNvCxnSpPr/>
            <p:nvPr/>
          </p:nvCxnSpPr>
          <p:spPr>
            <a:xfrm flipV="1">
              <a:off x="1238028" y="3535125"/>
              <a:ext cx="0" cy="403261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오른쪽 화살표[R] 14">
              <a:extLst>
                <a:ext uri="{FF2B5EF4-FFF2-40B4-BE49-F238E27FC236}">
                  <a16:creationId xmlns:a16="http://schemas.microsoft.com/office/drawing/2014/main" id="{EAF79165-52CB-2443-ADEF-842464D6E69A}"/>
                </a:ext>
              </a:extLst>
            </p:cNvPr>
            <p:cNvSpPr/>
            <p:nvPr/>
          </p:nvSpPr>
          <p:spPr>
            <a:xfrm>
              <a:off x="2821280" y="3031816"/>
              <a:ext cx="339047" cy="215757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600" dirty="0"/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8220970B-BEDC-DE49-A09F-670205BC278C}"/>
                </a:ext>
              </a:extLst>
            </p:cNvPr>
            <p:cNvGrpSpPr/>
            <p:nvPr/>
          </p:nvGrpSpPr>
          <p:grpSpPr>
            <a:xfrm>
              <a:off x="2335974" y="2666477"/>
              <a:ext cx="341266" cy="1073892"/>
              <a:chOff x="5823355" y="3355478"/>
              <a:chExt cx="497906" cy="1684962"/>
            </a:xfrm>
          </p:grpSpPr>
          <p:sp>
            <p:nvSpPr>
              <p:cNvPr id="17" name="모서리가 둥근 직사각형 16">
                <a:extLst>
                  <a:ext uri="{FF2B5EF4-FFF2-40B4-BE49-F238E27FC236}">
                    <a16:creationId xmlns:a16="http://schemas.microsoft.com/office/drawing/2014/main" id="{324EBFB7-DB46-544D-9D81-C64FB0FB4E28}"/>
                  </a:ext>
                </a:extLst>
              </p:cNvPr>
              <p:cNvSpPr/>
              <p:nvPr/>
            </p:nvSpPr>
            <p:spPr>
              <a:xfrm>
                <a:off x="5825445" y="3355478"/>
                <a:ext cx="493161" cy="1684962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200"/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88B4F06-4159-674A-BAE4-E1CF5133AC28}"/>
                  </a:ext>
                </a:extLst>
              </p:cNvPr>
              <p:cNvSpPr txBox="1"/>
              <p:nvPr/>
            </p:nvSpPr>
            <p:spPr>
              <a:xfrm rot="16200000">
                <a:off x="5361085" y="3905129"/>
                <a:ext cx="1422446" cy="4979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ore-KR" sz="1100" dirty="0"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Context</a:t>
                </a:r>
                <a:endParaRPr kumimoji="1" lang="ko-Kore-KR" altLang="en-US" sz="1100" dirty="0">
                  <a:latin typeface="Apple SD Gothic Neo" panose="02000300000000000000" pitchFamily="2" charset="-127"/>
                  <a:ea typeface="Apple SD Gothic Neo" panose="02000300000000000000" pitchFamily="2" charset="-127"/>
                </a:endParaRPr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E6C244D-08F0-1043-818C-1C1D8D33370C}"/>
                </a:ext>
              </a:extLst>
            </p:cNvPr>
            <p:cNvSpPr txBox="1"/>
            <p:nvPr/>
          </p:nvSpPr>
          <p:spPr>
            <a:xfrm>
              <a:off x="537850" y="3892057"/>
              <a:ext cx="1537128" cy="4226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600" dirty="0"/>
                <a:t>Input Data</a:t>
              </a:r>
              <a:endParaRPr kumimoji="1" lang="ko-Kore-KR" altLang="en-US" sz="1600" dirty="0"/>
            </a:p>
          </p:txBody>
        </p:sp>
        <p:sp>
          <p:nvSpPr>
            <p:cNvPr id="20" name="모서리가 둥근 직사각형 19">
              <a:extLst>
                <a:ext uri="{FF2B5EF4-FFF2-40B4-BE49-F238E27FC236}">
                  <a16:creationId xmlns:a16="http://schemas.microsoft.com/office/drawing/2014/main" id="{E347FADF-9593-A64A-BA0C-A1410BD3230D}"/>
                </a:ext>
              </a:extLst>
            </p:cNvPr>
            <p:cNvSpPr/>
            <p:nvPr/>
          </p:nvSpPr>
          <p:spPr>
            <a:xfrm>
              <a:off x="415112" y="5229750"/>
              <a:ext cx="1583251" cy="657546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600" dirty="0">
                  <a:ln>
                    <a:solidFill>
                      <a:schemeClr val="accent6"/>
                    </a:solidFill>
                  </a:ln>
                  <a:solidFill>
                    <a:schemeClr val="accent6"/>
                  </a:solidFill>
                </a:rPr>
                <a:t>Encoder</a:t>
              </a:r>
              <a:endParaRPr kumimoji="1" lang="ko-Kore-KR" altLang="en-US" sz="1600" dirty="0">
                <a:ln>
                  <a:solidFill>
                    <a:schemeClr val="accent6"/>
                  </a:solidFill>
                </a:ln>
                <a:solidFill>
                  <a:schemeClr val="accent6"/>
                </a:solidFill>
              </a:endParaRPr>
            </a:p>
          </p:txBody>
        </p:sp>
        <p:sp>
          <p:nvSpPr>
            <p:cNvPr id="21" name="오른쪽 화살표[R] 20">
              <a:extLst>
                <a:ext uri="{FF2B5EF4-FFF2-40B4-BE49-F238E27FC236}">
                  <a16:creationId xmlns:a16="http://schemas.microsoft.com/office/drawing/2014/main" id="{19E5C27E-C882-2149-9C28-1D2F2A6CEDE0}"/>
                </a:ext>
              </a:extLst>
            </p:cNvPr>
            <p:cNvSpPr/>
            <p:nvPr/>
          </p:nvSpPr>
          <p:spPr>
            <a:xfrm>
              <a:off x="1998363" y="5450644"/>
              <a:ext cx="339047" cy="215757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600"/>
            </a:p>
          </p:txBody>
        </p:sp>
        <p:cxnSp>
          <p:nvCxnSpPr>
            <p:cNvPr id="22" name="직선 화살표 연결선 21">
              <a:extLst>
                <a:ext uri="{FF2B5EF4-FFF2-40B4-BE49-F238E27FC236}">
                  <a16:creationId xmlns:a16="http://schemas.microsoft.com/office/drawing/2014/main" id="{91950D74-AC80-3A44-A260-9EC6A4E0FF17}"/>
                </a:ext>
              </a:extLst>
            </p:cNvPr>
            <p:cNvCxnSpPr/>
            <p:nvPr/>
          </p:nvCxnSpPr>
          <p:spPr>
            <a:xfrm flipV="1">
              <a:off x="1238028" y="5953952"/>
              <a:ext cx="0" cy="403261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오른쪽 화살표[R] 22">
              <a:extLst>
                <a:ext uri="{FF2B5EF4-FFF2-40B4-BE49-F238E27FC236}">
                  <a16:creationId xmlns:a16="http://schemas.microsoft.com/office/drawing/2014/main" id="{090902BE-1D55-0B4B-B436-25F1D01E576C}"/>
                </a:ext>
              </a:extLst>
            </p:cNvPr>
            <p:cNvSpPr/>
            <p:nvPr/>
          </p:nvSpPr>
          <p:spPr>
            <a:xfrm>
              <a:off x="2821280" y="5450643"/>
              <a:ext cx="339047" cy="215757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600" dirty="0"/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7891DC34-2BF9-CF40-A5A6-C2F439D3D587}"/>
                </a:ext>
              </a:extLst>
            </p:cNvPr>
            <p:cNvGrpSpPr/>
            <p:nvPr/>
          </p:nvGrpSpPr>
          <p:grpSpPr>
            <a:xfrm>
              <a:off x="2335970" y="5085304"/>
              <a:ext cx="341266" cy="1073892"/>
              <a:chOff x="5823352" y="3355478"/>
              <a:chExt cx="497906" cy="1684962"/>
            </a:xfrm>
          </p:grpSpPr>
          <p:sp>
            <p:nvSpPr>
              <p:cNvPr id="25" name="모서리가 둥근 직사각형 24">
                <a:extLst>
                  <a:ext uri="{FF2B5EF4-FFF2-40B4-BE49-F238E27FC236}">
                    <a16:creationId xmlns:a16="http://schemas.microsoft.com/office/drawing/2014/main" id="{FC2ADD7D-1EE7-9C4F-A894-180BB77205F8}"/>
                  </a:ext>
                </a:extLst>
              </p:cNvPr>
              <p:cNvSpPr/>
              <p:nvPr/>
            </p:nvSpPr>
            <p:spPr>
              <a:xfrm>
                <a:off x="5825445" y="3355478"/>
                <a:ext cx="493161" cy="1684962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200"/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F51F30E-9379-CE4E-829F-13E2FCB7D8EF}"/>
                  </a:ext>
                </a:extLst>
              </p:cNvPr>
              <p:cNvSpPr txBox="1"/>
              <p:nvPr/>
            </p:nvSpPr>
            <p:spPr>
              <a:xfrm rot="16200000">
                <a:off x="5361081" y="3905129"/>
                <a:ext cx="1422448" cy="4979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ore-KR" sz="1100" dirty="0"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Context</a:t>
                </a:r>
                <a:endParaRPr kumimoji="1" lang="ko-Kore-KR" altLang="en-US" sz="1100" dirty="0">
                  <a:latin typeface="Apple SD Gothic Neo" panose="02000300000000000000" pitchFamily="2" charset="-127"/>
                  <a:ea typeface="Apple SD Gothic Neo" panose="02000300000000000000" pitchFamily="2" charset="-127"/>
                </a:endParaRPr>
              </a:p>
            </p:txBody>
          </p: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F70EFDC-6546-2F49-9694-EC51F46C47C0}"/>
                </a:ext>
              </a:extLst>
            </p:cNvPr>
            <p:cNvSpPr txBox="1"/>
            <p:nvPr/>
          </p:nvSpPr>
          <p:spPr>
            <a:xfrm>
              <a:off x="537850" y="6310882"/>
              <a:ext cx="1537128" cy="4226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600" dirty="0"/>
                <a:t>Input Data</a:t>
              </a:r>
              <a:endParaRPr kumimoji="1" lang="ko-Kore-KR" altLang="en-US" sz="1600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D18F3F1-4305-034A-AF63-14F51A09C5B1}"/>
                </a:ext>
              </a:extLst>
            </p:cNvPr>
            <p:cNvSpPr txBox="1"/>
            <p:nvPr/>
          </p:nvSpPr>
          <p:spPr>
            <a:xfrm rot="5400000">
              <a:off x="2336384" y="4126482"/>
              <a:ext cx="525272" cy="6022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2400" dirty="0"/>
                <a:t>…</a:t>
              </a:r>
              <a:endParaRPr kumimoji="1" lang="ko-Kore-KR" altLang="en-US" sz="2400" dirty="0"/>
            </a:p>
          </p:txBody>
        </p: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8CC71E29-4368-3846-9D5F-2DAB1A9A4213}"/>
                </a:ext>
              </a:extLst>
            </p:cNvPr>
            <p:cNvGrpSpPr/>
            <p:nvPr/>
          </p:nvGrpSpPr>
          <p:grpSpPr>
            <a:xfrm>
              <a:off x="3192181" y="560110"/>
              <a:ext cx="1345914" cy="5327186"/>
              <a:chOff x="3192181" y="560110"/>
              <a:chExt cx="1345914" cy="5327186"/>
            </a:xfrm>
          </p:grpSpPr>
          <p:sp>
            <p:nvSpPr>
              <p:cNvPr id="30" name="오른쪽 화살표[R] 29">
                <a:extLst>
                  <a:ext uri="{FF2B5EF4-FFF2-40B4-BE49-F238E27FC236}">
                    <a16:creationId xmlns:a16="http://schemas.microsoft.com/office/drawing/2014/main" id="{F942A6EE-9A71-9842-AF2C-B838890A1140}"/>
                  </a:ext>
                </a:extLst>
              </p:cNvPr>
              <p:cNvSpPr/>
              <p:nvPr/>
            </p:nvSpPr>
            <p:spPr>
              <a:xfrm>
                <a:off x="4199048" y="1439228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600" dirty="0"/>
              </a:p>
            </p:txBody>
          </p:sp>
          <p:sp>
            <p:nvSpPr>
              <p:cNvPr id="31" name="모서리가 둥근 직사각형 30">
                <a:extLst>
                  <a:ext uri="{FF2B5EF4-FFF2-40B4-BE49-F238E27FC236}">
                    <a16:creationId xmlns:a16="http://schemas.microsoft.com/office/drawing/2014/main" id="{7BFAF6B3-FA69-1E42-A041-885AD67B8D47}"/>
                  </a:ext>
                </a:extLst>
              </p:cNvPr>
              <p:cNvSpPr/>
              <p:nvPr/>
            </p:nvSpPr>
            <p:spPr>
              <a:xfrm>
                <a:off x="3192181" y="1218334"/>
                <a:ext cx="1006867" cy="657546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85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600" dirty="0">
                    <a:ln>
                      <a:solidFill>
                        <a:schemeClr val="accent4"/>
                      </a:solidFill>
                    </a:ln>
                    <a:solidFill>
                      <a:schemeClr val="accent4"/>
                    </a:solidFill>
                  </a:rPr>
                  <a:t>GRU</a:t>
                </a:r>
                <a:endParaRPr kumimoji="1" lang="ko-Kore-KR" altLang="en-US" sz="1600" dirty="0">
                  <a:ln>
                    <a:solidFill>
                      <a:schemeClr val="accent4"/>
                    </a:solidFill>
                  </a:ln>
                  <a:solidFill>
                    <a:schemeClr val="accent4"/>
                  </a:solidFill>
                </a:endParaRPr>
              </a:p>
            </p:txBody>
          </p:sp>
          <p:sp>
            <p:nvSpPr>
              <p:cNvPr id="32" name="오른쪽 화살표[R] 31">
                <a:extLst>
                  <a:ext uri="{FF2B5EF4-FFF2-40B4-BE49-F238E27FC236}">
                    <a16:creationId xmlns:a16="http://schemas.microsoft.com/office/drawing/2014/main" id="{91F11B13-66A2-7343-9E91-6738F271077E}"/>
                  </a:ext>
                </a:extLst>
              </p:cNvPr>
              <p:cNvSpPr/>
              <p:nvPr/>
            </p:nvSpPr>
            <p:spPr>
              <a:xfrm>
                <a:off x="4199048" y="3031817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600" dirty="0"/>
              </a:p>
            </p:txBody>
          </p:sp>
          <p:sp>
            <p:nvSpPr>
              <p:cNvPr id="33" name="모서리가 둥근 직사각형 32">
                <a:extLst>
                  <a:ext uri="{FF2B5EF4-FFF2-40B4-BE49-F238E27FC236}">
                    <a16:creationId xmlns:a16="http://schemas.microsoft.com/office/drawing/2014/main" id="{9514FAB0-6AB6-1B4F-B477-94EE6310302E}"/>
                  </a:ext>
                </a:extLst>
              </p:cNvPr>
              <p:cNvSpPr/>
              <p:nvPr/>
            </p:nvSpPr>
            <p:spPr>
              <a:xfrm>
                <a:off x="3192181" y="2810923"/>
                <a:ext cx="1006867" cy="657546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85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600" dirty="0">
                    <a:ln>
                      <a:solidFill>
                        <a:schemeClr val="accent4"/>
                      </a:solidFill>
                    </a:ln>
                    <a:solidFill>
                      <a:schemeClr val="accent4"/>
                    </a:solidFill>
                  </a:rPr>
                  <a:t>GRU</a:t>
                </a:r>
                <a:endParaRPr kumimoji="1" lang="ko-Kore-KR" altLang="en-US" sz="1600" dirty="0">
                  <a:ln>
                    <a:solidFill>
                      <a:schemeClr val="accent4"/>
                    </a:solidFill>
                  </a:ln>
                  <a:solidFill>
                    <a:schemeClr val="accent4"/>
                  </a:solidFill>
                </a:endParaRPr>
              </a:p>
            </p:txBody>
          </p:sp>
          <p:sp>
            <p:nvSpPr>
              <p:cNvPr id="34" name="오른쪽 화살표[R] 33">
                <a:extLst>
                  <a:ext uri="{FF2B5EF4-FFF2-40B4-BE49-F238E27FC236}">
                    <a16:creationId xmlns:a16="http://schemas.microsoft.com/office/drawing/2014/main" id="{31DF6F08-8F00-1746-A72A-1C58C2A57EFC}"/>
                  </a:ext>
                </a:extLst>
              </p:cNvPr>
              <p:cNvSpPr/>
              <p:nvPr/>
            </p:nvSpPr>
            <p:spPr>
              <a:xfrm>
                <a:off x="4199048" y="5450644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600" dirty="0"/>
              </a:p>
            </p:txBody>
          </p:sp>
          <p:sp>
            <p:nvSpPr>
              <p:cNvPr id="35" name="모서리가 둥근 직사각형 34">
                <a:extLst>
                  <a:ext uri="{FF2B5EF4-FFF2-40B4-BE49-F238E27FC236}">
                    <a16:creationId xmlns:a16="http://schemas.microsoft.com/office/drawing/2014/main" id="{75989922-B1D5-9645-A2C4-2C345D56B09F}"/>
                  </a:ext>
                </a:extLst>
              </p:cNvPr>
              <p:cNvSpPr/>
              <p:nvPr/>
            </p:nvSpPr>
            <p:spPr>
              <a:xfrm>
                <a:off x="3192181" y="5229750"/>
                <a:ext cx="1006867" cy="657546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85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600" dirty="0">
                    <a:ln>
                      <a:solidFill>
                        <a:schemeClr val="accent4"/>
                      </a:solidFill>
                    </a:ln>
                    <a:solidFill>
                      <a:schemeClr val="accent4"/>
                    </a:solidFill>
                  </a:rPr>
                  <a:t>GRU</a:t>
                </a:r>
                <a:endParaRPr kumimoji="1" lang="ko-Kore-KR" altLang="en-US" sz="1600" dirty="0">
                  <a:ln>
                    <a:solidFill>
                      <a:schemeClr val="accent4"/>
                    </a:solidFill>
                  </a:ln>
                  <a:solidFill>
                    <a:schemeClr val="accent4"/>
                  </a:solidFill>
                </a:endParaRPr>
              </a:p>
            </p:txBody>
          </p:sp>
          <p:cxnSp>
            <p:nvCxnSpPr>
              <p:cNvPr id="36" name="직선 화살표 연결선 35">
                <a:extLst>
                  <a:ext uri="{FF2B5EF4-FFF2-40B4-BE49-F238E27FC236}">
                    <a16:creationId xmlns:a16="http://schemas.microsoft.com/office/drawing/2014/main" id="{1841F5B9-EB81-0D4B-9851-D9F22B214AB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680465" y="964981"/>
                <a:ext cx="0" cy="217814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FE3C8EBA-3F98-414C-A125-B316E97EAA95}"/>
                      </a:ext>
                    </a:extLst>
                  </p:cNvPr>
                  <p:cNvSpPr txBox="1"/>
                  <p:nvPr/>
                </p:nvSpPr>
                <p:spPr>
                  <a:xfrm>
                    <a:off x="3443896" y="560110"/>
                    <a:ext cx="503434" cy="42566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</m:oMath>
                      </m:oMathPara>
                    </a14:m>
                    <a:endParaRPr kumimoji="1" lang="ko-Kore-KR" altLang="en-US" sz="1600" dirty="0"/>
                  </a:p>
                </p:txBody>
              </p:sp>
            </mc:Choice>
            <mc:Fallback xmlns=""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FE3C8EBA-3F98-414C-A125-B316E97EAA9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43896" y="560110"/>
                    <a:ext cx="503434" cy="425661"/>
                  </a:xfrm>
                  <a:prstGeom prst="rect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ore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8" name="직선 화살표 연결선 37">
                <a:extLst>
                  <a:ext uri="{FF2B5EF4-FFF2-40B4-BE49-F238E27FC236}">
                    <a16:creationId xmlns:a16="http://schemas.microsoft.com/office/drawing/2014/main" id="{2E5BDCF3-8B24-6841-B120-75C402DA04E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680465" y="2607393"/>
                <a:ext cx="0" cy="217814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5D84691B-FE8F-C049-B442-F6DA63A6F47A}"/>
                      </a:ext>
                    </a:extLst>
                  </p:cNvPr>
                  <p:cNvSpPr txBox="1"/>
                  <p:nvPr/>
                </p:nvSpPr>
                <p:spPr>
                  <a:xfrm>
                    <a:off x="3443896" y="2202520"/>
                    <a:ext cx="503434" cy="42630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oMath>
                      </m:oMathPara>
                    </a14:m>
                    <a:endParaRPr kumimoji="1" lang="ko-Kore-KR" altLang="en-US" sz="1600" dirty="0"/>
                  </a:p>
                </p:txBody>
              </p:sp>
            </mc:Choice>
            <mc:Fallback xmlns=""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5D84691B-FE8F-C049-B442-F6DA63A6F47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43896" y="2202520"/>
                    <a:ext cx="503434" cy="426301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ore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40" name="직선 화살표 연결선 39">
                <a:extLst>
                  <a:ext uri="{FF2B5EF4-FFF2-40B4-BE49-F238E27FC236}">
                    <a16:creationId xmlns:a16="http://schemas.microsoft.com/office/drawing/2014/main" id="{F679757C-2E05-0640-A8C1-90078F36394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680465" y="5002677"/>
                <a:ext cx="0" cy="217814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BAFC546D-CA17-014F-A807-67E0DD64DEC5}"/>
                      </a:ext>
                    </a:extLst>
                  </p:cNvPr>
                  <p:cNvSpPr txBox="1"/>
                  <p:nvPr/>
                </p:nvSpPr>
                <p:spPr>
                  <a:xfrm>
                    <a:off x="3443896" y="4597805"/>
                    <a:ext cx="503434" cy="42646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p>
                          </m:sSubSup>
                        </m:oMath>
                      </m:oMathPara>
                    </a14:m>
                    <a:endParaRPr kumimoji="1" lang="ko-Kore-KR" altLang="en-US" sz="1600" dirty="0"/>
                  </a:p>
                </p:txBody>
              </p:sp>
            </mc:Choice>
            <mc:Fallback xmlns=""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BAFC546D-CA17-014F-A807-67E0DD64DEC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43896" y="4597805"/>
                    <a:ext cx="503434" cy="426461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r="-3226" b="-3571"/>
                    </a:stretch>
                  </a:blipFill>
                </p:spPr>
                <p:txBody>
                  <a:bodyPr/>
                  <a:lstStyle/>
                  <a:p>
                    <a:r>
                      <a:rPr lang="ko-Kore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AA5CC8D1-2B42-3247-A0C6-E7F807F4A63C}"/>
                </a:ext>
              </a:extLst>
            </p:cNvPr>
            <p:cNvGrpSpPr/>
            <p:nvPr/>
          </p:nvGrpSpPr>
          <p:grpSpPr>
            <a:xfrm>
              <a:off x="4660798" y="1218334"/>
              <a:ext cx="649301" cy="4668962"/>
              <a:chOff x="5825445" y="3355478"/>
              <a:chExt cx="493161" cy="1684962"/>
            </a:xfrm>
          </p:grpSpPr>
          <p:sp>
            <p:nvSpPr>
              <p:cNvPr id="43" name="모서리가 둥근 직사각형 42">
                <a:extLst>
                  <a:ext uri="{FF2B5EF4-FFF2-40B4-BE49-F238E27FC236}">
                    <a16:creationId xmlns:a16="http://schemas.microsoft.com/office/drawing/2014/main" id="{EC169507-0F1A-174D-A5A3-89F7D42A22EB}"/>
                  </a:ext>
                </a:extLst>
              </p:cNvPr>
              <p:cNvSpPr/>
              <p:nvPr/>
            </p:nvSpPr>
            <p:spPr>
              <a:xfrm>
                <a:off x="5825445" y="3355478"/>
                <a:ext cx="493161" cy="1684962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200"/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D62FBFA-D3DE-2F44-877A-ECBDD8530708}"/>
                  </a:ext>
                </a:extLst>
              </p:cNvPr>
              <p:cNvSpPr txBox="1"/>
              <p:nvPr/>
            </p:nvSpPr>
            <p:spPr>
              <a:xfrm rot="16200000">
                <a:off x="5638664" y="3909003"/>
                <a:ext cx="848488" cy="4574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ore-KR" sz="2400" dirty="0">
                    <a:latin typeface="Arial" panose="020B0604020202020204" pitchFamily="34" charset="0"/>
                    <a:ea typeface="Apple SD Gothic Neo" panose="02000300000000000000" pitchFamily="2" charset="-127"/>
                    <a:cs typeface="Arial" panose="020B0604020202020204" pitchFamily="34" charset="0"/>
                  </a:rPr>
                  <a:t>Soft Voting</a:t>
                </a:r>
                <a:endParaRPr kumimoji="1" lang="ko-Kore-KR" altLang="en-US" sz="2400" dirty="0">
                  <a:latin typeface="Arial" panose="020B0604020202020204" pitchFamily="34" charset="0"/>
                  <a:ea typeface="Apple SD Gothic Neo" panose="02000300000000000000" pitchFamily="2" charset="-127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6AB88238-5661-3A40-8473-41FA38473FF9}"/>
                </a:ext>
              </a:extLst>
            </p:cNvPr>
            <p:cNvGrpSpPr/>
            <p:nvPr/>
          </p:nvGrpSpPr>
          <p:grpSpPr>
            <a:xfrm>
              <a:off x="5769047" y="560110"/>
              <a:ext cx="1345914" cy="5327186"/>
              <a:chOff x="3192181" y="560110"/>
              <a:chExt cx="1345914" cy="5327186"/>
            </a:xfrm>
          </p:grpSpPr>
          <p:sp>
            <p:nvSpPr>
              <p:cNvPr id="46" name="오른쪽 화살표[R] 45">
                <a:extLst>
                  <a:ext uri="{FF2B5EF4-FFF2-40B4-BE49-F238E27FC236}">
                    <a16:creationId xmlns:a16="http://schemas.microsoft.com/office/drawing/2014/main" id="{36BCAE7F-2176-314D-853C-CF3ABBCD2E0A}"/>
                  </a:ext>
                </a:extLst>
              </p:cNvPr>
              <p:cNvSpPr/>
              <p:nvPr/>
            </p:nvSpPr>
            <p:spPr>
              <a:xfrm>
                <a:off x="4199048" y="1439228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600" dirty="0"/>
              </a:p>
            </p:txBody>
          </p:sp>
          <p:sp>
            <p:nvSpPr>
              <p:cNvPr id="47" name="모서리가 둥근 직사각형 46">
                <a:extLst>
                  <a:ext uri="{FF2B5EF4-FFF2-40B4-BE49-F238E27FC236}">
                    <a16:creationId xmlns:a16="http://schemas.microsoft.com/office/drawing/2014/main" id="{5DBFD6DF-6323-2F47-9402-4A7CC59A7D7A}"/>
                  </a:ext>
                </a:extLst>
              </p:cNvPr>
              <p:cNvSpPr/>
              <p:nvPr/>
            </p:nvSpPr>
            <p:spPr>
              <a:xfrm>
                <a:off x="3192181" y="1218334"/>
                <a:ext cx="1006867" cy="657546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85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600" dirty="0">
                    <a:ln>
                      <a:solidFill>
                        <a:schemeClr val="accent4"/>
                      </a:solidFill>
                    </a:ln>
                    <a:solidFill>
                      <a:schemeClr val="accent4"/>
                    </a:solidFill>
                  </a:rPr>
                  <a:t>GRU</a:t>
                </a:r>
                <a:endParaRPr kumimoji="1" lang="ko-Kore-KR" altLang="en-US" sz="1600" dirty="0">
                  <a:ln>
                    <a:solidFill>
                      <a:schemeClr val="accent4"/>
                    </a:solidFill>
                  </a:ln>
                  <a:solidFill>
                    <a:schemeClr val="accent4"/>
                  </a:solidFill>
                </a:endParaRPr>
              </a:p>
            </p:txBody>
          </p:sp>
          <p:sp>
            <p:nvSpPr>
              <p:cNvPr id="48" name="오른쪽 화살표[R] 47">
                <a:extLst>
                  <a:ext uri="{FF2B5EF4-FFF2-40B4-BE49-F238E27FC236}">
                    <a16:creationId xmlns:a16="http://schemas.microsoft.com/office/drawing/2014/main" id="{93EA162C-AC0B-5F45-B2EA-3A269F07AD78}"/>
                  </a:ext>
                </a:extLst>
              </p:cNvPr>
              <p:cNvSpPr/>
              <p:nvPr/>
            </p:nvSpPr>
            <p:spPr>
              <a:xfrm>
                <a:off x="4199048" y="3031817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600" dirty="0"/>
              </a:p>
            </p:txBody>
          </p:sp>
          <p:sp>
            <p:nvSpPr>
              <p:cNvPr id="49" name="모서리가 둥근 직사각형 48">
                <a:extLst>
                  <a:ext uri="{FF2B5EF4-FFF2-40B4-BE49-F238E27FC236}">
                    <a16:creationId xmlns:a16="http://schemas.microsoft.com/office/drawing/2014/main" id="{069713E9-F68A-2545-9D81-D720461FAE2F}"/>
                  </a:ext>
                </a:extLst>
              </p:cNvPr>
              <p:cNvSpPr/>
              <p:nvPr/>
            </p:nvSpPr>
            <p:spPr>
              <a:xfrm>
                <a:off x="3192181" y="2810923"/>
                <a:ext cx="1006867" cy="657546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85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600" dirty="0">
                    <a:ln>
                      <a:solidFill>
                        <a:schemeClr val="accent4"/>
                      </a:solidFill>
                    </a:ln>
                    <a:solidFill>
                      <a:schemeClr val="accent4"/>
                    </a:solidFill>
                  </a:rPr>
                  <a:t>GRU</a:t>
                </a:r>
                <a:endParaRPr kumimoji="1" lang="ko-Kore-KR" altLang="en-US" sz="1600" dirty="0">
                  <a:ln>
                    <a:solidFill>
                      <a:schemeClr val="accent4"/>
                    </a:solidFill>
                  </a:ln>
                  <a:solidFill>
                    <a:schemeClr val="accent4"/>
                  </a:solidFill>
                </a:endParaRPr>
              </a:p>
            </p:txBody>
          </p:sp>
          <p:sp>
            <p:nvSpPr>
              <p:cNvPr id="50" name="오른쪽 화살표[R] 49">
                <a:extLst>
                  <a:ext uri="{FF2B5EF4-FFF2-40B4-BE49-F238E27FC236}">
                    <a16:creationId xmlns:a16="http://schemas.microsoft.com/office/drawing/2014/main" id="{AF69E4BA-7ECB-654F-914F-EFCA1833F03A}"/>
                  </a:ext>
                </a:extLst>
              </p:cNvPr>
              <p:cNvSpPr/>
              <p:nvPr/>
            </p:nvSpPr>
            <p:spPr>
              <a:xfrm>
                <a:off x="4199048" y="5450644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600" dirty="0"/>
              </a:p>
            </p:txBody>
          </p:sp>
          <p:sp>
            <p:nvSpPr>
              <p:cNvPr id="51" name="모서리가 둥근 직사각형 50">
                <a:extLst>
                  <a:ext uri="{FF2B5EF4-FFF2-40B4-BE49-F238E27FC236}">
                    <a16:creationId xmlns:a16="http://schemas.microsoft.com/office/drawing/2014/main" id="{74AFD72A-5390-AA49-9F57-3713E7627FC9}"/>
                  </a:ext>
                </a:extLst>
              </p:cNvPr>
              <p:cNvSpPr/>
              <p:nvPr/>
            </p:nvSpPr>
            <p:spPr>
              <a:xfrm>
                <a:off x="3192181" y="5229750"/>
                <a:ext cx="1006867" cy="657546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85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600" dirty="0">
                    <a:ln>
                      <a:solidFill>
                        <a:schemeClr val="accent4"/>
                      </a:solidFill>
                    </a:ln>
                    <a:solidFill>
                      <a:schemeClr val="accent4"/>
                    </a:solidFill>
                  </a:rPr>
                  <a:t>GRU</a:t>
                </a:r>
                <a:endParaRPr kumimoji="1" lang="ko-Kore-KR" altLang="en-US" sz="1600" dirty="0">
                  <a:ln>
                    <a:solidFill>
                      <a:schemeClr val="accent4"/>
                    </a:solidFill>
                  </a:ln>
                  <a:solidFill>
                    <a:schemeClr val="accent4"/>
                  </a:solidFill>
                </a:endParaRPr>
              </a:p>
            </p:txBody>
          </p:sp>
          <p:cxnSp>
            <p:nvCxnSpPr>
              <p:cNvPr id="52" name="직선 화살표 연결선 51">
                <a:extLst>
                  <a:ext uri="{FF2B5EF4-FFF2-40B4-BE49-F238E27FC236}">
                    <a16:creationId xmlns:a16="http://schemas.microsoft.com/office/drawing/2014/main" id="{239E60A6-000F-8A4E-AE9E-D734424B279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680465" y="964981"/>
                <a:ext cx="0" cy="217814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3" name="TextBox 52">
                    <a:extLst>
                      <a:ext uri="{FF2B5EF4-FFF2-40B4-BE49-F238E27FC236}">
                        <a16:creationId xmlns:a16="http://schemas.microsoft.com/office/drawing/2014/main" id="{D928616D-4ACC-234A-959D-839D91ED8187}"/>
                      </a:ext>
                    </a:extLst>
                  </p:cNvPr>
                  <p:cNvSpPr txBox="1"/>
                  <p:nvPr/>
                </p:nvSpPr>
                <p:spPr>
                  <a:xfrm>
                    <a:off x="3443896" y="560110"/>
                    <a:ext cx="503434" cy="42622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</m:oMath>
                      </m:oMathPara>
                    </a14:m>
                    <a:endParaRPr kumimoji="1" lang="ko-Kore-KR" altLang="en-US" sz="1600" dirty="0"/>
                  </a:p>
                </p:txBody>
              </p:sp>
            </mc:Choice>
            <mc:Fallback xmlns="">
              <p:sp>
                <p:nvSpPr>
                  <p:cNvPr id="53" name="TextBox 52">
                    <a:extLst>
                      <a:ext uri="{FF2B5EF4-FFF2-40B4-BE49-F238E27FC236}">
                        <a16:creationId xmlns:a16="http://schemas.microsoft.com/office/drawing/2014/main" id="{D928616D-4ACC-234A-959D-839D91ED818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43896" y="560110"/>
                    <a:ext cx="503434" cy="42622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ore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54" name="직선 화살표 연결선 53">
                <a:extLst>
                  <a:ext uri="{FF2B5EF4-FFF2-40B4-BE49-F238E27FC236}">
                    <a16:creationId xmlns:a16="http://schemas.microsoft.com/office/drawing/2014/main" id="{012D8EAD-7DA8-2243-B239-6EA5F602768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680465" y="2607393"/>
                <a:ext cx="0" cy="217814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5" name="TextBox 54">
                    <a:extLst>
                      <a:ext uri="{FF2B5EF4-FFF2-40B4-BE49-F238E27FC236}">
                        <a16:creationId xmlns:a16="http://schemas.microsoft.com/office/drawing/2014/main" id="{C8461F5A-33D1-E44B-B0E9-8B74FC464AEA}"/>
                      </a:ext>
                    </a:extLst>
                  </p:cNvPr>
                  <p:cNvSpPr txBox="1"/>
                  <p:nvPr/>
                </p:nvSpPr>
                <p:spPr>
                  <a:xfrm>
                    <a:off x="3443896" y="2202520"/>
                    <a:ext cx="503434" cy="42686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oMath>
                      </m:oMathPara>
                    </a14:m>
                    <a:endParaRPr kumimoji="1" lang="ko-Kore-KR" altLang="en-US" sz="1600" dirty="0"/>
                  </a:p>
                </p:txBody>
              </p:sp>
            </mc:Choice>
            <mc:Fallback xmlns="">
              <p:sp>
                <p:nvSpPr>
                  <p:cNvPr id="55" name="TextBox 54">
                    <a:extLst>
                      <a:ext uri="{FF2B5EF4-FFF2-40B4-BE49-F238E27FC236}">
                        <a16:creationId xmlns:a16="http://schemas.microsoft.com/office/drawing/2014/main" id="{C8461F5A-33D1-E44B-B0E9-8B74FC464AE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43896" y="2202520"/>
                    <a:ext cx="503434" cy="426861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ore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56" name="직선 화살표 연결선 55">
                <a:extLst>
                  <a:ext uri="{FF2B5EF4-FFF2-40B4-BE49-F238E27FC236}">
                    <a16:creationId xmlns:a16="http://schemas.microsoft.com/office/drawing/2014/main" id="{B9B7B49A-3510-6A47-866F-BD998C1A5DD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680465" y="5002677"/>
                <a:ext cx="0" cy="217814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7" name="TextBox 56">
                    <a:extLst>
                      <a:ext uri="{FF2B5EF4-FFF2-40B4-BE49-F238E27FC236}">
                        <a16:creationId xmlns:a16="http://schemas.microsoft.com/office/drawing/2014/main" id="{BD5FC4A4-45F5-BD4B-BA5B-49C97F957440}"/>
                      </a:ext>
                    </a:extLst>
                  </p:cNvPr>
                  <p:cNvSpPr txBox="1"/>
                  <p:nvPr/>
                </p:nvSpPr>
                <p:spPr>
                  <a:xfrm>
                    <a:off x="3443896" y="4597805"/>
                    <a:ext cx="503434" cy="42702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p>
                          </m:sSubSup>
                        </m:oMath>
                      </m:oMathPara>
                    </a14:m>
                    <a:endParaRPr kumimoji="1" lang="ko-Kore-KR" altLang="en-US" sz="1600" dirty="0"/>
                  </a:p>
                </p:txBody>
              </p:sp>
            </mc:Choice>
            <mc:Fallback xmlns="">
              <p:sp>
                <p:nvSpPr>
                  <p:cNvPr id="57" name="TextBox 56">
                    <a:extLst>
                      <a:ext uri="{FF2B5EF4-FFF2-40B4-BE49-F238E27FC236}">
                        <a16:creationId xmlns:a16="http://schemas.microsoft.com/office/drawing/2014/main" id="{BD5FC4A4-45F5-BD4B-BA5B-49C97F95744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43896" y="4597805"/>
                    <a:ext cx="503434" cy="42702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r="-3125" b="-3571"/>
                    </a:stretch>
                  </a:blipFill>
                </p:spPr>
                <p:txBody>
                  <a:bodyPr/>
                  <a:lstStyle/>
                  <a:p>
                    <a:r>
                      <a:rPr lang="ko-Kore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58" name="직선 화살표 연결선 57">
              <a:extLst>
                <a:ext uri="{FF2B5EF4-FFF2-40B4-BE49-F238E27FC236}">
                  <a16:creationId xmlns:a16="http://schemas.microsoft.com/office/drawing/2014/main" id="{DCEFEFE8-18BB-7440-A68A-BEE1E24D27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10100" y="3139694"/>
              <a:ext cx="458947" cy="2"/>
            </a:xfrm>
            <a:prstGeom prst="straightConnector1">
              <a:avLst/>
            </a:prstGeom>
            <a:ln w="190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꺾인 연결선[E] 58">
              <a:extLst>
                <a:ext uri="{FF2B5EF4-FFF2-40B4-BE49-F238E27FC236}">
                  <a16:creationId xmlns:a16="http://schemas.microsoft.com/office/drawing/2014/main" id="{A56B6FA5-37C9-194C-BC44-606C689FC08F}"/>
                </a:ext>
              </a:extLst>
            </p:cNvPr>
            <p:cNvCxnSpPr>
              <a:endCxn id="47" idx="1"/>
            </p:cNvCxnSpPr>
            <p:nvPr/>
          </p:nvCxnSpPr>
          <p:spPr>
            <a:xfrm rot="5400000" flipH="1" flipV="1">
              <a:off x="4858017" y="2228664"/>
              <a:ext cx="1592587" cy="229474"/>
            </a:xfrm>
            <a:prstGeom prst="bentConnector2">
              <a:avLst/>
            </a:prstGeom>
            <a:ln w="190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꺾인 연결선[E] 59">
              <a:extLst>
                <a:ext uri="{FF2B5EF4-FFF2-40B4-BE49-F238E27FC236}">
                  <a16:creationId xmlns:a16="http://schemas.microsoft.com/office/drawing/2014/main" id="{10D534A4-837D-9444-879B-3E4353A74AC6}"/>
                </a:ext>
              </a:extLst>
            </p:cNvPr>
            <p:cNvCxnSpPr>
              <a:endCxn id="51" idx="1"/>
            </p:cNvCxnSpPr>
            <p:nvPr/>
          </p:nvCxnSpPr>
          <p:spPr>
            <a:xfrm rot="16200000" flipH="1">
              <a:off x="4444896" y="4234371"/>
              <a:ext cx="2418829" cy="229474"/>
            </a:xfrm>
            <a:prstGeom prst="bentConnector2">
              <a:avLst/>
            </a:prstGeom>
            <a:ln w="190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3ADF6C3D-4584-6C47-92D0-2B6A09DE5FD1}"/>
                </a:ext>
              </a:extLst>
            </p:cNvPr>
            <p:cNvSpPr txBox="1"/>
            <p:nvPr/>
          </p:nvSpPr>
          <p:spPr>
            <a:xfrm>
              <a:off x="7475754" y="2795190"/>
              <a:ext cx="458947" cy="6532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2800" dirty="0"/>
                <a:t>…</a:t>
              </a:r>
              <a:endParaRPr kumimoji="1" lang="ko-Kore-KR" altLang="en-US" sz="2800" dirty="0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84F27CF5-941E-0848-9B24-537E738BFED6}"/>
                </a:ext>
              </a:extLst>
            </p:cNvPr>
            <p:cNvSpPr txBox="1"/>
            <p:nvPr/>
          </p:nvSpPr>
          <p:spPr>
            <a:xfrm>
              <a:off x="5676525" y="6822334"/>
              <a:ext cx="1492695" cy="4226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600" dirty="0"/>
                <a:t>Decoder</a:t>
              </a:r>
              <a:endParaRPr kumimoji="1" lang="ko-Kore-KR" altLang="en-US" sz="1600" dirty="0"/>
            </a:p>
          </p:txBody>
        </p:sp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E90F8ACA-A1A3-1648-8508-E2FDADD17BB0}"/>
                </a:ext>
              </a:extLst>
            </p:cNvPr>
            <p:cNvGrpSpPr/>
            <p:nvPr/>
          </p:nvGrpSpPr>
          <p:grpSpPr>
            <a:xfrm>
              <a:off x="8345912" y="560110"/>
              <a:ext cx="1345914" cy="5327186"/>
              <a:chOff x="3192181" y="560110"/>
              <a:chExt cx="1345914" cy="5327186"/>
            </a:xfrm>
          </p:grpSpPr>
          <p:sp>
            <p:nvSpPr>
              <p:cNvPr id="64" name="오른쪽 화살표[R] 63">
                <a:extLst>
                  <a:ext uri="{FF2B5EF4-FFF2-40B4-BE49-F238E27FC236}">
                    <a16:creationId xmlns:a16="http://schemas.microsoft.com/office/drawing/2014/main" id="{23652129-6641-2E48-946E-4FF58F4A7668}"/>
                  </a:ext>
                </a:extLst>
              </p:cNvPr>
              <p:cNvSpPr/>
              <p:nvPr/>
            </p:nvSpPr>
            <p:spPr>
              <a:xfrm>
                <a:off x="4199048" y="1439228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600" dirty="0"/>
              </a:p>
            </p:txBody>
          </p:sp>
          <p:sp>
            <p:nvSpPr>
              <p:cNvPr id="65" name="모서리가 둥근 직사각형 64">
                <a:extLst>
                  <a:ext uri="{FF2B5EF4-FFF2-40B4-BE49-F238E27FC236}">
                    <a16:creationId xmlns:a16="http://schemas.microsoft.com/office/drawing/2014/main" id="{BEA1A9DD-46EE-174E-A277-8F72C9B1CBD9}"/>
                  </a:ext>
                </a:extLst>
              </p:cNvPr>
              <p:cNvSpPr/>
              <p:nvPr/>
            </p:nvSpPr>
            <p:spPr>
              <a:xfrm>
                <a:off x="3192181" y="1218334"/>
                <a:ext cx="1006867" cy="657546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85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600" dirty="0">
                    <a:ln>
                      <a:solidFill>
                        <a:schemeClr val="accent4"/>
                      </a:solidFill>
                    </a:ln>
                    <a:solidFill>
                      <a:schemeClr val="accent4"/>
                    </a:solidFill>
                  </a:rPr>
                  <a:t>GRU</a:t>
                </a:r>
                <a:endParaRPr kumimoji="1" lang="ko-Kore-KR" altLang="en-US" sz="1600" dirty="0">
                  <a:ln>
                    <a:solidFill>
                      <a:schemeClr val="accent4"/>
                    </a:solidFill>
                  </a:ln>
                  <a:solidFill>
                    <a:schemeClr val="accent4"/>
                  </a:solidFill>
                </a:endParaRPr>
              </a:p>
            </p:txBody>
          </p:sp>
          <p:sp>
            <p:nvSpPr>
              <p:cNvPr id="66" name="오른쪽 화살표[R] 65">
                <a:extLst>
                  <a:ext uri="{FF2B5EF4-FFF2-40B4-BE49-F238E27FC236}">
                    <a16:creationId xmlns:a16="http://schemas.microsoft.com/office/drawing/2014/main" id="{B5E9DA0D-DEC9-DE42-B6E1-AC1AF74BFDCF}"/>
                  </a:ext>
                </a:extLst>
              </p:cNvPr>
              <p:cNvSpPr/>
              <p:nvPr/>
            </p:nvSpPr>
            <p:spPr>
              <a:xfrm>
                <a:off x="4199048" y="3031817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600" dirty="0"/>
              </a:p>
            </p:txBody>
          </p:sp>
          <p:sp>
            <p:nvSpPr>
              <p:cNvPr id="67" name="모서리가 둥근 직사각형 66">
                <a:extLst>
                  <a:ext uri="{FF2B5EF4-FFF2-40B4-BE49-F238E27FC236}">
                    <a16:creationId xmlns:a16="http://schemas.microsoft.com/office/drawing/2014/main" id="{D8DEC4CB-8DC4-BF4B-AD70-C408FE67704A}"/>
                  </a:ext>
                </a:extLst>
              </p:cNvPr>
              <p:cNvSpPr/>
              <p:nvPr/>
            </p:nvSpPr>
            <p:spPr>
              <a:xfrm>
                <a:off x="3192181" y="2810923"/>
                <a:ext cx="1006867" cy="657546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85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600" dirty="0">
                    <a:ln>
                      <a:solidFill>
                        <a:schemeClr val="accent4"/>
                      </a:solidFill>
                    </a:ln>
                    <a:solidFill>
                      <a:schemeClr val="accent4"/>
                    </a:solidFill>
                  </a:rPr>
                  <a:t>GRU</a:t>
                </a:r>
                <a:endParaRPr kumimoji="1" lang="ko-Kore-KR" altLang="en-US" sz="1600" dirty="0">
                  <a:ln>
                    <a:solidFill>
                      <a:schemeClr val="accent4"/>
                    </a:solidFill>
                  </a:ln>
                  <a:solidFill>
                    <a:schemeClr val="accent4"/>
                  </a:solidFill>
                </a:endParaRPr>
              </a:p>
            </p:txBody>
          </p:sp>
          <p:sp>
            <p:nvSpPr>
              <p:cNvPr id="68" name="오른쪽 화살표[R] 67">
                <a:extLst>
                  <a:ext uri="{FF2B5EF4-FFF2-40B4-BE49-F238E27FC236}">
                    <a16:creationId xmlns:a16="http://schemas.microsoft.com/office/drawing/2014/main" id="{E164D84C-D10D-D749-8797-81F39C2A40F0}"/>
                  </a:ext>
                </a:extLst>
              </p:cNvPr>
              <p:cNvSpPr/>
              <p:nvPr/>
            </p:nvSpPr>
            <p:spPr>
              <a:xfrm>
                <a:off x="4199048" y="5450644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600" dirty="0"/>
              </a:p>
            </p:txBody>
          </p:sp>
          <p:sp>
            <p:nvSpPr>
              <p:cNvPr id="69" name="모서리가 둥근 직사각형 68">
                <a:extLst>
                  <a:ext uri="{FF2B5EF4-FFF2-40B4-BE49-F238E27FC236}">
                    <a16:creationId xmlns:a16="http://schemas.microsoft.com/office/drawing/2014/main" id="{0710CA49-3FF5-9B45-BFEF-1FF21882AFFB}"/>
                  </a:ext>
                </a:extLst>
              </p:cNvPr>
              <p:cNvSpPr/>
              <p:nvPr/>
            </p:nvSpPr>
            <p:spPr>
              <a:xfrm>
                <a:off x="3192181" y="5229750"/>
                <a:ext cx="1006867" cy="657546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85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600" dirty="0">
                    <a:ln>
                      <a:solidFill>
                        <a:schemeClr val="accent4"/>
                      </a:solidFill>
                    </a:ln>
                    <a:solidFill>
                      <a:schemeClr val="accent4"/>
                    </a:solidFill>
                  </a:rPr>
                  <a:t>GRU</a:t>
                </a:r>
                <a:endParaRPr kumimoji="1" lang="ko-Kore-KR" altLang="en-US" sz="1600" dirty="0">
                  <a:ln>
                    <a:solidFill>
                      <a:schemeClr val="accent4"/>
                    </a:solidFill>
                  </a:ln>
                  <a:solidFill>
                    <a:schemeClr val="accent4"/>
                  </a:solidFill>
                </a:endParaRPr>
              </a:p>
            </p:txBody>
          </p:sp>
          <p:cxnSp>
            <p:nvCxnSpPr>
              <p:cNvPr id="70" name="직선 화살표 연결선 69">
                <a:extLst>
                  <a:ext uri="{FF2B5EF4-FFF2-40B4-BE49-F238E27FC236}">
                    <a16:creationId xmlns:a16="http://schemas.microsoft.com/office/drawing/2014/main" id="{410CE80D-561C-8F45-99E0-09920AD1F7C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680465" y="964981"/>
                <a:ext cx="0" cy="217814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1" name="TextBox 70">
                    <a:extLst>
                      <a:ext uri="{FF2B5EF4-FFF2-40B4-BE49-F238E27FC236}">
                        <a16:creationId xmlns:a16="http://schemas.microsoft.com/office/drawing/2014/main" id="{DA997313-F4FE-3B40-91DF-470C262F01D9}"/>
                      </a:ext>
                    </a:extLst>
                  </p:cNvPr>
                  <p:cNvSpPr txBox="1"/>
                  <p:nvPr/>
                </p:nvSpPr>
                <p:spPr>
                  <a:xfrm>
                    <a:off x="3443896" y="560110"/>
                    <a:ext cx="503434" cy="42638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  <m:sup>
                              <m: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</m:oMath>
                      </m:oMathPara>
                    </a14:m>
                    <a:endParaRPr kumimoji="1" lang="ko-Kore-KR" altLang="en-US" sz="1600" dirty="0"/>
                  </a:p>
                </p:txBody>
              </p:sp>
            </mc:Choice>
            <mc:Fallback xmlns="">
              <p:sp>
                <p:nvSpPr>
                  <p:cNvPr id="71" name="TextBox 70">
                    <a:extLst>
                      <a:ext uri="{FF2B5EF4-FFF2-40B4-BE49-F238E27FC236}">
                        <a16:creationId xmlns:a16="http://schemas.microsoft.com/office/drawing/2014/main" id="{DA997313-F4FE-3B40-91DF-470C262F01D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43896" y="560110"/>
                    <a:ext cx="503434" cy="426381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r="-45161"/>
                    </a:stretch>
                  </a:blipFill>
                </p:spPr>
                <p:txBody>
                  <a:bodyPr/>
                  <a:lstStyle/>
                  <a:p>
                    <a:r>
                      <a:rPr lang="ko-Kore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72" name="직선 화살표 연결선 71">
                <a:extLst>
                  <a:ext uri="{FF2B5EF4-FFF2-40B4-BE49-F238E27FC236}">
                    <a16:creationId xmlns:a16="http://schemas.microsoft.com/office/drawing/2014/main" id="{DDD62A26-6BC1-E445-B11E-0E13D87EB91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680465" y="2607393"/>
                <a:ext cx="0" cy="217814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6F678719-CAAC-AF4A-BD61-EA3D17647DC5}"/>
                      </a:ext>
                    </a:extLst>
                  </p:cNvPr>
                  <p:cNvSpPr txBox="1"/>
                  <p:nvPr/>
                </p:nvSpPr>
                <p:spPr>
                  <a:xfrm>
                    <a:off x="3443896" y="2202520"/>
                    <a:ext cx="503434" cy="42702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  <m:sup>
                              <m: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oMath>
                      </m:oMathPara>
                    </a14:m>
                    <a:endParaRPr kumimoji="1" lang="ko-Kore-KR" altLang="en-US" sz="1600" dirty="0"/>
                  </a:p>
                </p:txBody>
              </p:sp>
            </mc:Choice>
            <mc:Fallback xmlns=""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6F678719-CAAC-AF4A-BD61-EA3D17647DC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43896" y="2202520"/>
                    <a:ext cx="503434" cy="427022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r="-45161"/>
                    </a:stretch>
                  </a:blipFill>
                </p:spPr>
                <p:txBody>
                  <a:bodyPr/>
                  <a:lstStyle/>
                  <a:p>
                    <a:r>
                      <a:rPr lang="ko-Kore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74" name="직선 화살표 연결선 73">
                <a:extLst>
                  <a:ext uri="{FF2B5EF4-FFF2-40B4-BE49-F238E27FC236}">
                    <a16:creationId xmlns:a16="http://schemas.microsoft.com/office/drawing/2014/main" id="{1A49CCAF-EED2-C840-8D74-E1BA2C88DCE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680465" y="5002677"/>
                <a:ext cx="0" cy="217814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5" name="TextBox 74">
                    <a:extLst>
                      <a:ext uri="{FF2B5EF4-FFF2-40B4-BE49-F238E27FC236}">
                        <a16:creationId xmlns:a16="http://schemas.microsoft.com/office/drawing/2014/main" id="{2940523A-A5B5-6442-9F70-33616ECDD579}"/>
                      </a:ext>
                    </a:extLst>
                  </p:cNvPr>
                  <p:cNvSpPr txBox="1"/>
                  <p:nvPr/>
                </p:nvSpPr>
                <p:spPr>
                  <a:xfrm>
                    <a:off x="3443896" y="4597805"/>
                    <a:ext cx="503434" cy="42718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  <m:sup>
                              <m: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p>
                          </m:sSubSup>
                        </m:oMath>
                      </m:oMathPara>
                    </a14:m>
                    <a:endParaRPr kumimoji="1" lang="ko-Kore-KR" altLang="en-US" sz="1600" dirty="0"/>
                  </a:p>
                </p:txBody>
              </p:sp>
            </mc:Choice>
            <mc:Fallback xmlns="">
              <p:sp>
                <p:nvSpPr>
                  <p:cNvPr id="75" name="TextBox 74">
                    <a:extLst>
                      <a:ext uri="{FF2B5EF4-FFF2-40B4-BE49-F238E27FC236}">
                        <a16:creationId xmlns:a16="http://schemas.microsoft.com/office/drawing/2014/main" id="{2940523A-A5B5-6442-9F70-33616ECDD57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43896" y="4597805"/>
                    <a:ext cx="503434" cy="427182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r="-45161" b="-3571"/>
                    </a:stretch>
                  </a:blipFill>
                </p:spPr>
                <p:txBody>
                  <a:bodyPr/>
                  <a:lstStyle/>
                  <a:p>
                    <a:r>
                      <a:rPr lang="ko-Kore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id="{0DF5A5F1-DF97-8D44-868D-189552E937E3}"/>
                </a:ext>
              </a:extLst>
            </p:cNvPr>
            <p:cNvGrpSpPr/>
            <p:nvPr/>
          </p:nvGrpSpPr>
          <p:grpSpPr>
            <a:xfrm>
              <a:off x="9812356" y="1182795"/>
              <a:ext cx="649301" cy="4668962"/>
              <a:chOff x="5825445" y="3355478"/>
              <a:chExt cx="493161" cy="1684962"/>
            </a:xfrm>
          </p:grpSpPr>
          <p:sp>
            <p:nvSpPr>
              <p:cNvPr id="77" name="모서리가 둥근 직사각형 76">
                <a:extLst>
                  <a:ext uri="{FF2B5EF4-FFF2-40B4-BE49-F238E27FC236}">
                    <a16:creationId xmlns:a16="http://schemas.microsoft.com/office/drawing/2014/main" id="{135C4988-E4DB-7840-8EB4-7F9697B9475A}"/>
                  </a:ext>
                </a:extLst>
              </p:cNvPr>
              <p:cNvSpPr/>
              <p:nvPr/>
            </p:nvSpPr>
            <p:spPr>
              <a:xfrm>
                <a:off x="5825445" y="3355478"/>
                <a:ext cx="493161" cy="1684962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200"/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280CA9EC-09F8-0646-AA18-6D1CD4BA665C}"/>
                  </a:ext>
                </a:extLst>
              </p:cNvPr>
              <p:cNvSpPr txBox="1"/>
              <p:nvPr/>
            </p:nvSpPr>
            <p:spPr>
              <a:xfrm rot="16200000">
                <a:off x="5638663" y="3909002"/>
                <a:ext cx="848489" cy="4574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ore-KR" sz="2400" dirty="0">
                    <a:latin typeface="Arial" panose="020B0604020202020204" pitchFamily="34" charset="0"/>
                    <a:ea typeface="Apple SD Gothic Neo" panose="02000300000000000000" pitchFamily="2" charset="-127"/>
                    <a:cs typeface="Arial" panose="020B0604020202020204" pitchFamily="34" charset="0"/>
                  </a:rPr>
                  <a:t>Soft Voting</a:t>
                </a:r>
                <a:endParaRPr kumimoji="1" lang="ko-Kore-KR" altLang="en-US" sz="2400" dirty="0">
                  <a:latin typeface="Arial" panose="020B0604020202020204" pitchFamily="34" charset="0"/>
                  <a:ea typeface="Apple SD Gothic Neo" panose="02000300000000000000" pitchFamily="2" charset="-127"/>
                  <a:cs typeface="Arial" panose="020B0604020202020204" pitchFamily="34" charset="0"/>
                </a:endParaRPr>
              </a:p>
            </p:txBody>
          </p:sp>
        </p:grpSp>
        <p:cxnSp>
          <p:nvCxnSpPr>
            <p:cNvPr id="79" name="직선 화살표 연결선 78">
              <a:extLst>
                <a:ext uri="{FF2B5EF4-FFF2-40B4-BE49-F238E27FC236}">
                  <a16:creationId xmlns:a16="http://schemas.microsoft.com/office/drawing/2014/main" id="{1A9050F3-0056-D044-AD06-62AAB7BEFE0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62287" y="3139693"/>
              <a:ext cx="458947" cy="2"/>
            </a:xfrm>
            <a:prstGeom prst="straightConnector1">
              <a:avLst/>
            </a:prstGeom>
            <a:ln w="190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59002F7E-C820-8A4F-A8EC-B6F6EDC1E2F3}"/>
                    </a:ext>
                  </a:extLst>
                </p:cNvPr>
                <p:cNvSpPr txBox="1"/>
                <p:nvPr/>
              </p:nvSpPr>
              <p:spPr>
                <a:xfrm>
                  <a:off x="10936383" y="2953391"/>
                  <a:ext cx="503433" cy="4226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ore-KR" sz="1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sz="1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ko-Kore-KR" sz="1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oMath>
                    </m:oMathPara>
                  </a14:m>
                  <a:endParaRPr kumimoji="1" lang="ko-Kore-KR" altLang="en-US" sz="16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59002F7E-C820-8A4F-A8EC-B6F6EDC1E2F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36383" y="2953391"/>
                  <a:ext cx="503433" cy="422698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10236D99-3A9A-8D4F-85CD-580FFD3943B7}"/>
                </a:ext>
              </a:extLst>
            </p:cNvPr>
            <p:cNvSpPr txBox="1"/>
            <p:nvPr/>
          </p:nvSpPr>
          <p:spPr>
            <a:xfrm>
              <a:off x="-498712" y="1440379"/>
              <a:ext cx="995738" cy="3266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100" dirty="0"/>
                <a:t>Model 1</a:t>
              </a:r>
              <a:endParaRPr kumimoji="1" lang="ko-Kore-KR" altLang="en-US" sz="1100" dirty="0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34F8D8AF-BF6D-5649-9C7A-96CF492D0713}"/>
                </a:ext>
              </a:extLst>
            </p:cNvPr>
            <p:cNvSpPr txBox="1"/>
            <p:nvPr/>
          </p:nvSpPr>
          <p:spPr>
            <a:xfrm>
              <a:off x="-500337" y="3049459"/>
              <a:ext cx="995738" cy="3266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100" dirty="0"/>
                <a:t>Model 2</a:t>
              </a:r>
              <a:endParaRPr kumimoji="1" lang="ko-Kore-KR" altLang="en-US" sz="1100" dirty="0"/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E13EC4EE-97BD-5143-ACF8-5DBF3D24B598}"/>
                </a:ext>
              </a:extLst>
            </p:cNvPr>
            <p:cNvSpPr txBox="1"/>
            <p:nvPr/>
          </p:nvSpPr>
          <p:spPr>
            <a:xfrm>
              <a:off x="-492611" y="5495783"/>
              <a:ext cx="995738" cy="3266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100" dirty="0"/>
                <a:t>Model M</a:t>
              </a:r>
              <a:endParaRPr kumimoji="1" lang="ko-Kore-KR" altLang="en-US" sz="1100" dirty="0"/>
            </a:p>
          </p:txBody>
        </p:sp>
        <p:cxnSp>
          <p:nvCxnSpPr>
            <p:cNvPr id="84" name="직선 화살표 연결선 83">
              <a:extLst>
                <a:ext uri="{FF2B5EF4-FFF2-40B4-BE49-F238E27FC236}">
                  <a16:creationId xmlns:a16="http://schemas.microsoft.com/office/drawing/2014/main" id="{7FE1EB2F-7655-8B44-9C7C-2538FE5D09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64149" y="744776"/>
              <a:ext cx="0" cy="449885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D91E272E-E370-4449-9B1F-3E7A7A3D6D1F}"/>
                    </a:ext>
                  </a:extLst>
                </p:cNvPr>
                <p:cNvSpPr txBox="1"/>
                <p:nvPr/>
              </p:nvSpPr>
              <p:spPr>
                <a:xfrm>
                  <a:off x="4739968" y="351771"/>
                  <a:ext cx="503433" cy="4226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ore-KR" sz="1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sz="1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ko-Kore-KR" sz="1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1" lang="ko-Kore-KR" altLang="en-US" sz="16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D91E272E-E370-4449-9B1F-3E7A7A3D6D1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39968" y="351771"/>
                  <a:ext cx="503433" cy="422698"/>
                </a:xfrm>
                <a:prstGeom prst="rect">
                  <a:avLst/>
                </a:prstGeom>
                <a:blipFill>
                  <a:blip r:embed="rId12"/>
                  <a:stretch>
                    <a:fillRect b="-3704"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2721635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6EFCCA0-2223-3248-A5A9-C72AC2B42720}"/>
              </a:ext>
            </a:extLst>
          </p:cNvPr>
          <p:cNvSpPr txBox="1"/>
          <p:nvPr/>
        </p:nvSpPr>
        <p:spPr>
          <a:xfrm>
            <a:off x="106326" y="202019"/>
            <a:ext cx="11889731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새로 구현한 모델 성능 확인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(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사칙연산 앙상블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EF4164F-70C1-B14A-906D-01C371D532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244" y="1159436"/>
            <a:ext cx="3301960" cy="2269564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AFF3DBAC-3B49-E64B-BF23-54A0499C03C2}"/>
              </a:ext>
            </a:extLst>
          </p:cNvPr>
          <p:cNvSpPr/>
          <p:nvPr/>
        </p:nvSpPr>
        <p:spPr>
          <a:xfrm>
            <a:off x="7326994" y="5344781"/>
            <a:ext cx="3699277" cy="10307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사칙연산 앙상블 적용</a:t>
            </a:r>
            <a:endParaRPr kumimoji="1" lang="en-US" altLang="ko-KR" sz="1400" b="1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100epoch accuracy : 20.020%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200epoch accuracy : 16.680%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32C45EA-8447-2C4B-A1A2-14F2A9CD0F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157" y="3752164"/>
            <a:ext cx="3813368" cy="2860026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E04C0699-3F4C-2345-BD5D-D286CFA9EDA0}"/>
              </a:ext>
            </a:extLst>
          </p:cNvPr>
          <p:cNvSpPr/>
          <p:nvPr/>
        </p:nvSpPr>
        <p:spPr>
          <a:xfrm>
            <a:off x="3239061" y="5174291"/>
            <a:ext cx="3493970" cy="7075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다시 만든 모델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(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스크래치 참고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100epoch accuracy : 18.240%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9D375E0-25B3-2B41-993E-4FA540DD1A67}"/>
              </a:ext>
            </a:extLst>
          </p:cNvPr>
          <p:cNvSpPr/>
          <p:nvPr/>
        </p:nvSpPr>
        <p:spPr>
          <a:xfrm>
            <a:off x="3147656" y="1860748"/>
            <a:ext cx="3290388" cy="7075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Keras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Example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100epoch accuracy : 0.5460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8F2D163-5393-584C-A7EB-5D28D291DE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74277" y="1872002"/>
            <a:ext cx="4151995" cy="3113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7686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6EFCCA0-2223-3248-A5A9-C72AC2B42720}"/>
              </a:ext>
            </a:extLst>
          </p:cNvPr>
          <p:cNvSpPr txBox="1"/>
          <p:nvPr/>
        </p:nvSpPr>
        <p:spPr>
          <a:xfrm>
            <a:off x="106326" y="202019"/>
            <a:ext cx="11889731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새로 구현한 모델 성능 확인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(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덧셈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/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곱셈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3EE7CEE-4870-D641-8D6B-41C667C510A5}"/>
              </a:ext>
            </a:extLst>
          </p:cNvPr>
          <p:cNvSpPr/>
          <p:nvPr/>
        </p:nvSpPr>
        <p:spPr>
          <a:xfrm>
            <a:off x="1284804" y="5652807"/>
            <a:ext cx="3493970" cy="7075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Keras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Example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100epoch accuracy : 50.660% 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93A9526-D98E-8847-B318-47B34811EC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781" y="1736954"/>
            <a:ext cx="5362635" cy="368594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1BCB3795-233A-6845-87EE-1B8643DB81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4057" y="1145485"/>
            <a:ext cx="5842000" cy="4381500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CD6BCDC2-0A98-DF44-8D8B-9676711EBC82}"/>
              </a:ext>
            </a:extLst>
          </p:cNvPr>
          <p:cNvSpPr/>
          <p:nvPr/>
        </p:nvSpPr>
        <p:spPr>
          <a:xfrm>
            <a:off x="7501549" y="5652807"/>
            <a:ext cx="3449086" cy="10307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다시 만든 모델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(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스크래치 참고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100epoch accuracy : 27.120%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200epoch accuracy : 51.540%</a:t>
            </a:r>
          </a:p>
        </p:txBody>
      </p:sp>
    </p:spTree>
    <p:extLst>
      <p:ext uri="{BB962C8B-B14F-4D97-AF65-F5344CB8AC3E}">
        <p14:creationId xmlns:p14="http://schemas.microsoft.com/office/powerpoint/2010/main" val="16679820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FCA124C-F04F-8546-B4DE-BB92CDB4A969}"/>
              </a:ext>
            </a:extLst>
          </p:cNvPr>
          <p:cNvSpPr txBox="1"/>
          <p:nvPr/>
        </p:nvSpPr>
        <p:spPr>
          <a:xfrm>
            <a:off x="4549536" y="3115662"/>
            <a:ext cx="3564153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9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월 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29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일 목요일 </a:t>
            </a:r>
            <a:r>
              <a:rPr kumimoji="1" lang="ko-KR" altLang="en-US" b="1" u="sng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개인미팅</a:t>
            </a:r>
            <a:endParaRPr kumimoji="1" lang="en-US" altLang="ko-KR" b="1" u="sng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462157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90CE72-C451-F647-B0EB-9967502E3A02}"/>
              </a:ext>
            </a:extLst>
          </p:cNvPr>
          <p:cNvSpPr txBox="1"/>
          <p:nvPr/>
        </p:nvSpPr>
        <p:spPr>
          <a:xfrm>
            <a:off x="106326" y="202019"/>
            <a:ext cx="11889731" cy="676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덧셈 성능 확인 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–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앙상블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(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소프트 </a:t>
            </a:r>
            <a:r>
              <a:rPr kumimoji="1" lang="ko-KR" altLang="en-US" b="1" u="sng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보팅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),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</a:t>
            </a:r>
            <a:r>
              <a:rPr kumimoji="1" lang="ko-KR" altLang="en-US" sz="2800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서바이벌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,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다수결</a:t>
            </a:r>
            <a:endParaRPr kumimoji="1" lang="en-US" altLang="ko-KR" b="1" u="sng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52B12C8-A2A6-334B-89AB-D54DD825D7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0" y="1076252"/>
            <a:ext cx="5842000" cy="43815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DE3F4B3B-DB02-2446-A98E-931DF70A72CF}"/>
              </a:ext>
            </a:extLst>
          </p:cNvPr>
          <p:cNvSpPr/>
          <p:nvPr/>
        </p:nvSpPr>
        <p:spPr>
          <a:xfrm>
            <a:off x="1395239" y="5625250"/>
            <a:ext cx="2874505" cy="38440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서바이벌 버전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–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모델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개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C613325-F607-4049-AA51-7F8F58809EB6}"/>
              </a:ext>
            </a:extLst>
          </p:cNvPr>
          <p:cNvSpPr/>
          <p:nvPr/>
        </p:nvSpPr>
        <p:spPr>
          <a:xfrm>
            <a:off x="7247648" y="5625250"/>
            <a:ext cx="3567708" cy="10307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서바이벌 버전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–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모델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5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개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100epoch accuracy 89.960%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200epoch accuracy : 95.220%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A6D3941-CBDA-8A49-9286-944D6B042C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1191" y="1076252"/>
            <a:ext cx="58420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6682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90CE72-C451-F647-B0EB-9967502E3A02}"/>
              </a:ext>
            </a:extLst>
          </p:cNvPr>
          <p:cNvSpPr txBox="1"/>
          <p:nvPr/>
        </p:nvSpPr>
        <p:spPr>
          <a:xfrm>
            <a:off x="106326" y="202019"/>
            <a:ext cx="11889731" cy="759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덧셈 성능 확인 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–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앙상블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(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소프트 </a:t>
            </a:r>
            <a:r>
              <a:rPr kumimoji="1" lang="ko-KR" altLang="en-US" b="1" u="sng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보팅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),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서바이벌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,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</a:t>
            </a:r>
            <a:r>
              <a:rPr kumimoji="1" lang="ko-KR" altLang="en-US" sz="3200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다수결</a:t>
            </a:r>
            <a:endParaRPr kumimoji="1" lang="en-US" altLang="ko-KR" b="1" u="sng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8C64E32-97A8-A74B-A545-5C81E358428F}"/>
              </a:ext>
            </a:extLst>
          </p:cNvPr>
          <p:cNvSpPr/>
          <p:nvPr/>
        </p:nvSpPr>
        <p:spPr>
          <a:xfrm>
            <a:off x="957918" y="5585391"/>
            <a:ext cx="3449086" cy="10307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 algn="ctr">
              <a:lnSpc>
                <a:spcPct val="150000"/>
              </a:lnSpc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[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다수결 버전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-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모델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5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개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]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100epoch accuracy 87.880%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200epoch accuracy : 96.620%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A36DF0D-B320-524A-8DC3-D8B0974846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61358"/>
            <a:ext cx="58420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60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90CE72-C451-F647-B0EB-9967502E3A02}"/>
              </a:ext>
            </a:extLst>
          </p:cNvPr>
          <p:cNvSpPr txBox="1"/>
          <p:nvPr/>
        </p:nvSpPr>
        <p:spPr>
          <a:xfrm>
            <a:off x="106326" y="202019"/>
            <a:ext cx="11889731" cy="676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덧셈 성능 확인 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–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</a:t>
            </a:r>
            <a:r>
              <a:rPr kumimoji="1" lang="ko-KR" altLang="en-US" sz="2800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앙상블</a:t>
            </a:r>
            <a:r>
              <a:rPr kumimoji="1" lang="en-US" altLang="ko-KR" sz="2800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(</a:t>
            </a:r>
            <a:r>
              <a:rPr kumimoji="1" lang="ko-KR" altLang="en-US" sz="2800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소프트 </a:t>
            </a:r>
            <a:r>
              <a:rPr kumimoji="1" lang="ko-KR" altLang="en-US" sz="2800" b="1" u="sng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보팅</a:t>
            </a:r>
            <a:r>
              <a:rPr kumimoji="1" lang="en-US" altLang="ko-KR" sz="2800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),</a:t>
            </a:r>
            <a:r>
              <a:rPr kumimoji="1" lang="ko-KR" altLang="en-US" sz="2800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서바이벌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,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다수결</a:t>
            </a:r>
            <a:endParaRPr kumimoji="1" lang="en-US" altLang="ko-KR" b="1" u="sng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7CCD722-76D1-EF49-A5A0-038D68FAC94B}"/>
              </a:ext>
            </a:extLst>
          </p:cNvPr>
          <p:cNvSpPr/>
          <p:nvPr/>
        </p:nvSpPr>
        <p:spPr>
          <a:xfrm>
            <a:off x="965841" y="5625250"/>
            <a:ext cx="4669654" cy="10307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덧셈 앙상블</a:t>
            </a:r>
            <a:endParaRPr kumimoji="1" lang="en-US" altLang="ko-KR" sz="1400" b="1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100epoch accuracy : 94.960%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200epoch accuracy :  99.980%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EC142A08-EF61-9A4B-8680-6560C9D1D159}"/>
              </a:ext>
            </a:extLst>
          </p:cNvPr>
          <p:cNvGrpSpPr/>
          <p:nvPr/>
        </p:nvGrpSpPr>
        <p:grpSpPr>
          <a:xfrm>
            <a:off x="254000" y="1061150"/>
            <a:ext cx="5842000" cy="4381500"/>
            <a:chOff x="6350000" y="733014"/>
            <a:chExt cx="5842000" cy="4381500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83D18AC6-CD26-314F-97B5-4D30494D3B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50000" y="733014"/>
              <a:ext cx="5842000" cy="4381500"/>
            </a:xfrm>
            <a:prstGeom prst="rect">
              <a:avLst/>
            </a:prstGeom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93879E58-0C81-9744-A73B-BF5ADFF9C7A4}"/>
                </a:ext>
              </a:extLst>
            </p:cNvPr>
            <p:cNvSpPr/>
            <p:nvPr/>
          </p:nvSpPr>
          <p:spPr>
            <a:xfrm>
              <a:off x="7973568" y="938784"/>
              <a:ext cx="1011936" cy="2926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5AE0A7B-9995-8448-A5EE-DB2D68511B70}"/>
                </a:ext>
              </a:extLst>
            </p:cNvPr>
            <p:cNvSpPr txBox="1"/>
            <p:nvPr/>
          </p:nvSpPr>
          <p:spPr>
            <a:xfrm>
              <a:off x="8205216" y="960191"/>
              <a:ext cx="101193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4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Addition</a:t>
              </a:r>
              <a:endParaRPr kumimoji="1" lang="ko-Kore-KR" altLang="en-US" sz="1400" dirty="0">
                <a:solidFill>
                  <a:schemeClr val="bg2">
                    <a:lumMod val="25000"/>
                  </a:schemeClr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746467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0569F464-69E5-024A-8ACA-89193A4B1E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9104" y="706824"/>
            <a:ext cx="3101451" cy="232608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790CE72-C451-F647-B0EB-9967502E3A02}"/>
              </a:ext>
            </a:extLst>
          </p:cNvPr>
          <p:cNvSpPr txBox="1"/>
          <p:nvPr/>
        </p:nvSpPr>
        <p:spPr>
          <a:xfrm>
            <a:off x="106326" y="202019"/>
            <a:ext cx="11889731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덧셈 성능 확인 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–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앙상블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(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소프트 </a:t>
            </a:r>
            <a:r>
              <a:rPr kumimoji="1" lang="ko-KR" altLang="en-US" b="1" u="sng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보팅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),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서바이벌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,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다수결</a:t>
            </a:r>
            <a:endParaRPr kumimoji="1" lang="en-US" altLang="ko-KR" b="1" u="sng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EC142A08-EF61-9A4B-8680-6560C9D1D159}"/>
              </a:ext>
            </a:extLst>
          </p:cNvPr>
          <p:cNvGrpSpPr/>
          <p:nvPr/>
        </p:nvGrpSpPr>
        <p:grpSpPr>
          <a:xfrm>
            <a:off x="0" y="1620809"/>
            <a:ext cx="4311639" cy="2985946"/>
            <a:chOff x="6350000" y="733014"/>
            <a:chExt cx="5842000" cy="4381500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83D18AC6-CD26-314F-97B5-4D30494D3BF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50000" y="733014"/>
              <a:ext cx="5842000" cy="4381500"/>
            </a:xfrm>
            <a:prstGeom prst="rect">
              <a:avLst/>
            </a:prstGeom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93879E58-0C81-9744-A73B-BF5ADFF9C7A4}"/>
                </a:ext>
              </a:extLst>
            </p:cNvPr>
            <p:cNvSpPr/>
            <p:nvPr/>
          </p:nvSpPr>
          <p:spPr>
            <a:xfrm>
              <a:off x="7973568" y="938784"/>
              <a:ext cx="1011936" cy="2926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5AE0A7B-9995-8448-A5EE-DB2D68511B70}"/>
                </a:ext>
              </a:extLst>
            </p:cNvPr>
            <p:cNvSpPr txBox="1"/>
            <p:nvPr/>
          </p:nvSpPr>
          <p:spPr>
            <a:xfrm>
              <a:off x="8192315" y="955471"/>
              <a:ext cx="1011936" cy="3725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05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Addition</a:t>
              </a:r>
              <a:endParaRPr kumimoji="1" lang="ko-Kore-KR" altLang="en-US" sz="1050" dirty="0">
                <a:solidFill>
                  <a:schemeClr val="bg2">
                    <a:lumMod val="25000"/>
                  </a:schemeClr>
                </a:solidFill>
                <a:latin typeface="+mn-ea"/>
              </a:endParaRPr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B793F985-DEED-9948-8426-1525AA098D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3748" y="1620809"/>
            <a:ext cx="3981261" cy="2985946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EA9041A4-96A4-CD4F-A4B7-612F6FDDEAD3}"/>
              </a:ext>
            </a:extLst>
          </p:cNvPr>
          <p:cNvSpPr/>
          <p:nvPr/>
        </p:nvSpPr>
        <p:spPr>
          <a:xfrm>
            <a:off x="5787418" y="343791"/>
            <a:ext cx="2874505" cy="38440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서바이벌 버전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–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모델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개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9757DFB-AD32-C648-917B-CB25A5E41FEF}"/>
              </a:ext>
            </a:extLst>
          </p:cNvPr>
          <p:cNvSpPr/>
          <p:nvPr/>
        </p:nvSpPr>
        <p:spPr>
          <a:xfrm>
            <a:off x="-55716" y="4990313"/>
            <a:ext cx="4669654" cy="10307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덧셈 앙상블</a:t>
            </a:r>
            <a:endParaRPr kumimoji="1" lang="en-US" altLang="ko-KR" sz="1400" b="1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100epoch accuracy : 94.960%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200epoch accuracy :  99.980%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6D5440F-C8BA-344D-8605-A16BEA2DBD1D}"/>
              </a:ext>
            </a:extLst>
          </p:cNvPr>
          <p:cNvSpPr/>
          <p:nvPr/>
        </p:nvSpPr>
        <p:spPr>
          <a:xfrm>
            <a:off x="8263748" y="4990312"/>
            <a:ext cx="3449086" cy="10307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다수결 버전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-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모델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5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개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100epoch accuracy 87.880%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200epoch accuracy : 96.620%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C2EF8A1A-F8CA-C641-A859-906B10786C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64118" y="2900947"/>
            <a:ext cx="3216245" cy="2412184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921CE76-37D0-654A-97BE-97F9BEF4B122}"/>
              </a:ext>
            </a:extLst>
          </p:cNvPr>
          <p:cNvSpPr/>
          <p:nvPr/>
        </p:nvSpPr>
        <p:spPr>
          <a:xfrm>
            <a:off x="4585286" y="5205667"/>
            <a:ext cx="3449086" cy="13538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서바이벌 버전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–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모델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5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개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100epoch accuracy 89.960%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200epoch accuracy : 95.220%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195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epoch accuracy : 97% </a:t>
            </a:r>
          </a:p>
        </p:txBody>
      </p:sp>
    </p:spTree>
    <p:extLst>
      <p:ext uri="{BB962C8B-B14F-4D97-AF65-F5344CB8AC3E}">
        <p14:creationId xmlns:p14="http://schemas.microsoft.com/office/powerpoint/2010/main" val="8596609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90CE72-C451-F647-B0EB-9967502E3A02}"/>
              </a:ext>
            </a:extLst>
          </p:cNvPr>
          <p:cNvSpPr txBox="1"/>
          <p:nvPr/>
        </p:nvSpPr>
        <p:spPr>
          <a:xfrm>
            <a:off x="106326" y="202019"/>
            <a:ext cx="11889731" cy="676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덧셈 성능 확인 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–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앙상블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(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소프트 </a:t>
            </a:r>
            <a:r>
              <a:rPr kumimoji="1" lang="ko-KR" altLang="en-US" b="1" u="sng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보팅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),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</a:t>
            </a:r>
            <a:r>
              <a:rPr kumimoji="1" lang="ko-KR" altLang="en-US" sz="2800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서바이벌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,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다수결</a:t>
            </a:r>
            <a:endParaRPr kumimoji="1" lang="en-US" altLang="ko-KR" b="1" u="sng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326C895-176C-E34D-BAF5-D3DACBCF5793}"/>
              </a:ext>
            </a:extLst>
          </p:cNvPr>
          <p:cNvSpPr/>
          <p:nvPr/>
        </p:nvSpPr>
        <p:spPr>
          <a:xfrm>
            <a:off x="1487424" y="1559433"/>
            <a:ext cx="6096000" cy="46166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ore-KR" altLang="en-US" sz="1400" dirty="0"/>
              <a:t>=============== 0 번째 자리===============</a:t>
            </a:r>
          </a:p>
          <a:p>
            <a:r>
              <a:rPr lang="ko-Kore-KR" altLang="en-US" sz="1400" dirty="0"/>
              <a:t>참가한 모델의 예측:  [3, 3, 4, 8, 2]</a:t>
            </a:r>
          </a:p>
          <a:p>
            <a:r>
              <a:rPr lang="ko-Kore-KR" altLang="en-US" sz="1400" dirty="0"/>
              <a:t>다수결 결과:  3</a:t>
            </a:r>
          </a:p>
          <a:p>
            <a:r>
              <a:rPr lang="ko-Kore-KR" altLang="en-US" sz="1400" dirty="0"/>
              <a:t>살아남은 모델:  [0, 1]</a:t>
            </a:r>
          </a:p>
          <a:p>
            <a:r>
              <a:rPr lang="ko-Kore-KR" altLang="en-US" sz="1400" dirty="0"/>
              <a:t>탈락한 모델:  [2, 3, 4]</a:t>
            </a:r>
          </a:p>
          <a:p>
            <a:r>
              <a:rPr lang="ko-Kore-KR" altLang="en-US" sz="1400" dirty="0"/>
              <a:t>-------------------------------------------</a:t>
            </a:r>
          </a:p>
          <a:p>
            <a:r>
              <a:rPr lang="ko-Kore-KR" altLang="en-US" sz="1400" dirty="0"/>
              <a:t>=============== 1 번째 자리===============</a:t>
            </a:r>
          </a:p>
          <a:p>
            <a:r>
              <a:rPr lang="ko-Kore-KR" altLang="en-US" sz="1400" dirty="0"/>
              <a:t>참가한 모델의 예측:  [12, 7]</a:t>
            </a:r>
          </a:p>
          <a:p>
            <a:r>
              <a:rPr lang="ko-Kore-KR" altLang="en-US" sz="1400" dirty="0"/>
              <a:t>다수결 결과:  12</a:t>
            </a:r>
          </a:p>
          <a:p>
            <a:r>
              <a:rPr lang="ko-Kore-KR" altLang="en-US" sz="1400" dirty="0"/>
              <a:t>-------------------------------------------</a:t>
            </a:r>
          </a:p>
          <a:p>
            <a:r>
              <a:rPr lang="ko-Kore-KR" altLang="en-US" sz="1400" dirty="0"/>
              <a:t>=============== 2 번째 자리===============</a:t>
            </a:r>
          </a:p>
          <a:p>
            <a:r>
              <a:rPr lang="ko-Kore-KR" altLang="en-US" sz="1400" dirty="0"/>
              <a:t>최후 1개 모델의 예측:  12</a:t>
            </a:r>
          </a:p>
          <a:p>
            <a:r>
              <a:rPr lang="ko-Kore-KR" altLang="en-US" sz="1400" dirty="0"/>
              <a:t>-------------------------------------------</a:t>
            </a:r>
          </a:p>
          <a:p>
            <a:r>
              <a:rPr lang="ko-Kore-KR" altLang="en-US" sz="1400" dirty="0"/>
              <a:t>=============== 3 번째 자리===============</a:t>
            </a:r>
          </a:p>
          <a:p>
            <a:r>
              <a:rPr lang="ko-Kore-KR" altLang="en-US" sz="1400" dirty="0"/>
              <a:t>최후 1개 모델의 예측:  5</a:t>
            </a:r>
          </a:p>
          <a:p>
            <a:r>
              <a:rPr lang="ko-Kore-KR" altLang="en-US" sz="1400" dirty="0"/>
              <a:t>-------------------------------------------</a:t>
            </a:r>
          </a:p>
          <a:p>
            <a:r>
              <a:rPr lang="ko-Kore-KR" altLang="en-US" sz="1400" dirty="0"/>
              <a:t>서바이벌 결과:  [3, 12, 12, 5]</a:t>
            </a:r>
          </a:p>
          <a:p>
            <a:r>
              <a:rPr lang="ko-Kore-KR" altLang="en-US" sz="1400" dirty="0"/>
              <a:t>문자열로 변환한 결과:  744 </a:t>
            </a:r>
          </a:p>
          <a:p>
            <a:r>
              <a:rPr lang="ko-Kore-KR" altLang="en-US" sz="1400" dirty="0"/>
              <a:t>Q 703+16 </a:t>
            </a:r>
          </a:p>
          <a:p>
            <a:r>
              <a:rPr lang="ko-Kore-KR" altLang="en-US" sz="1400" dirty="0"/>
              <a:t>T 719 </a:t>
            </a:r>
          </a:p>
          <a:p>
            <a:r>
              <a:rPr lang="ko-Kore-KR" altLang="en-US" sz="1400" dirty="0"/>
              <a:t>☒ 744 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D5A3D19-AC54-6140-9086-FD402555BFB1}"/>
              </a:ext>
            </a:extLst>
          </p:cNvPr>
          <p:cNvSpPr/>
          <p:nvPr/>
        </p:nvSpPr>
        <p:spPr>
          <a:xfrm>
            <a:off x="6992112" y="1559433"/>
            <a:ext cx="6096000" cy="461664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ore-KR" altLang="en-US" sz="1400" dirty="0"/>
              <a:t>=============== 0 번째 자리===============</a:t>
            </a:r>
          </a:p>
          <a:p>
            <a:r>
              <a:rPr lang="ko-Kore-KR" altLang="en-US" sz="1400" dirty="0"/>
              <a:t>참가한 모델의 예측:  [0, 3, 9, 8, 2]</a:t>
            </a:r>
          </a:p>
          <a:p>
            <a:r>
              <a:rPr lang="ko-Kore-KR" altLang="en-US" sz="1400" dirty="0"/>
              <a:t>다수결 결과:  0</a:t>
            </a:r>
          </a:p>
          <a:p>
            <a:r>
              <a:rPr lang="ko-Kore-KR" altLang="en-US" sz="1400" dirty="0"/>
              <a:t>살아남은 모델:  [0]</a:t>
            </a:r>
          </a:p>
          <a:p>
            <a:r>
              <a:rPr lang="ko-Kore-KR" altLang="en-US" sz="1400" dirty="0"/>
              <a:t>탈락한 모델:  [1, 2, 3, 4]</a:t>
            </a:r>
          </a:p>
          <a:p>
            <a:r>
              <a:rPr lang="ko-Kore-KR" altLang="en-US" sz="1400" dirty="0"/>
              <a:t>-------------------------------------------</a:t>
            </a:r>
          </a:p>
          <a:p>
            <a:r>
              <a:rPr lang="ko-Kore-KR" altLang="en-US" sz="1400" dirty="0"/>
              <a:t>=============== 1 번째 자리===============</a:t>
            </a:r>
          </a:p>
          <a:p>
            <a:r>
              <a:rPr lang="ko-Kore-KR" altLang="en-US" sz="1400" dirty="0"/>
              <a:t>최후 1개 모델의 예측:  4</a:t>
            </a:r>
          </a:p>
          <a:p>
            <a:r>
              <a:rPr lang="ko-Kore-KR" altLang="en-US" sz="1400" dirty="0"/>
              <a:t>-------------------------------------------</a:t>
            </a:r>
          </a:p>
          <a:p>
            <a:r>
              <a:rPr lang="ko-Kore-KR" altLang="en-US" sz="1400" dirty="0"/>
              <a:t>=============== 2 번째 자리===============</a:t>
            </a:r>
          </a:p>
          <a:p>
            <a:r>
              <a:rPr lang="ko-Kore-KR" altLang="en-US" sz="1400" dirty="0"/>
              <a:t>최후 1개 모델의 예측:  0</a:t>
            </a:r>
          </a:p>
          <a:p>
            <a:r>
              <a:rPr lang="ko-Kore-KR" altLang="en-US" sz="1400" dirty="0"/>
              <a:t>-------------------------------------------</a:t>
            </a:r>
          </a:p>
          <a:p>
            <a:r>
              <a:rPr lang="ko-Kore-KR" altLang="en-US" sz="1400" dirty="0"/>
              <a:t>=============== 3 번째 자리===============</a:t>
            </a:r>
          </a:p>
          <a:p>
            <a:r>
              <a:rPr lang="ko-Kore-KR" altLang="en-US" sz="1400" dirty="0"/>
              <a:t>최후 1개 모델의 예측:  5</a:t>
            </a:r>
          </a:p>
          <a:p>
            <a:r>
              <a:rPr lang="ko-Kore-KR" altLang="en-US" sz="1400" dirty="0"/>
              <a:t>-------------------------------------------</a:t>
            </a:r>
          </a:p>
          <a:p>
            <a:r>
              <a:rPr lang="ko-Kore-KR" altLang="en-US" sz="1400" dirty="0"/>
              <a:t>서바이벌 결과:  [0, 4, 0, 5]</a:t>
            </a:r>
          </a:p>
          <a:p>
            <a:r>
              <a:rPr lang="ko-Kore-KR" altLang="en-US" sz="1400" dirty="0"/>
              <a:t>문자열로 변환한 결과:  151 </a:t>
            </a:r>
          </a:p>
          <a:p>
            <a:r>
              <a:rPr lang="ko-Kore-KR" altLang="en-US" sz="1400" dirty="0"/>
              <a:t>Q 108+23 </a:t>
            </a:r>
          </a:p>
          <a:p>
            <a:r>
              <a:rPr lang="ko-Kore-KR" altLang="en-US" sz="1400" dirty="0"/>
              <a:t>T 131 </a:t>
            </a:r>
          </a:p>
          <a:p>
            <a:r>
              <a:rPr lang="ko-Kore-KR" altLang="en-US" sz="1400" dirty="0"/>
              <a:t>☒ 151 </a:t>
            </a:r>
          </a:p>
          <a:p>
            <a:r>
              <a:rPr lang="ko-Kore-KR" altLang="en-US" sz="1400" dirty="0"/>
              <a:t>---</a:t>
            </a:r>
          </a:p>
        </p:txBody>
      </p:sp>
    </p:spTree>
    <p:extLst>
      <p:ext uri="{BB962C8B-B14F-4D97-AF65-F5344CB8AC3E}">
        <p14:creationId xmlns:p14="http://schemas.microsoft.com/office/powerpoint/2010/main" val="36465984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FCA124C-F04F-8546-B4DE-BB92CDB4A969}"/>
              </a:ext>
            </a:extLst>
          </p:cNvPr>
          <p:cNvSpPr txBox="1"/>
          <p:nvPr/>
        </p:nvSpPr>
        <p:spPr>
          <a:xfrm>
            <a:off x="4549536" y="3115662"/>
            <a:ext cx="3564153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월 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5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일 화요일 </a:t>
            </a:r>
            <a:r>
              <a:rPr kumimoji="1" lang="ko-KR" altLang="en-US" b="1" u="sng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개인미팅</a:t>
            </a:r>
            <a:endParaRPr kumimoji="1" lang="en-US" altLang="ko-KR" b="1" u="sng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595073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0569F464-69E5-024A-8ACA-89193A4B1E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9104" y="706824"/>
            <a:ext cx="3101451" cy="232608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790CE72-C451-F647-B0EB-9967502E3A02}"/>
              </a:ext>
            </a:extLst>
          </p:cNvPr>
          <p:cNvSpPr txBox="1"/>
          <p:nvPr/>
        </p:nvSpPr>
        <p:spPr>
          <a:xfrm>
            <a:off x="106326" y="202019"/>
            <a:ext cx="11889731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덧셈 성능 확인 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–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앙상블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(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소프트 </a:t>
            </a:r>
            <a:r>
              <a:rPr kumimoji="1" lang="ko-KR" altLang="en-US" b="1" u="sng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보팅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),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서바이벌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,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다수결</a:t>
            </a:r>
            <a:endParaRPr kumimoji="1" lang="en-US" altLang="ko-KR" b="1" u="sng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EC142A08-EF61-9A4B-8680-6560C9D1D159}"/>
              </a:ext>
            </a:extLst>
          </p:cNvPr>
          <p:cNvGrpSpPr/>
          <p:nvPr/>
        </p:nvGrpSpPr>
        <p:grpSpPr>
          <a:xfrm>
            <a:off x="0" y="1620809"/>
            <a:ext cx="4311639" cy="2985946"/>
            <a:chOff x="6350000" y="733014"/>
            <a:chExt cx="5842000" cy="4381500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83D18AC6-CD26-314F-97B5-4D30494D3BF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50000" y="733014"/>
              <a:ext cx="5842000" cy="4381500"/>
            </a:xfrm>
            <a:prstGeom prst="rect">
              <a:avLst/>
            </a:prstGeom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93879E58-0C81-9744-A73B-BF5ADFF9C7A4}"/>
                </a:ext>
              </a:extLst>
            </p:cNvPr>
            <p:cNvSpPr/>
            <p:nvPr/>
          </p:nvSpPr>
          <p:spPr>
            <a:xfrm>
              <a:off x="7973568" y="938784"/>
              <a:ext cx="1011936" cy="2926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5AE0A7B-9995-8448-A5EE-DB2D68511B70}"/>
                </a:ext>
              </a:extLst>
            </p:cNvPr>
            <p:cNvSpPr txBox="1"/>
            <p:nvPr/>
          </p:nvSpPr>
          <p:spPr>
            <a:xfrm>
              <a:off x="8192315" y="955471"/>
              <a:ext cx="1011936" cy="3725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05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Addition</a:t>
              </a:r>
              <a:endParaRPr kumimoji="1" lang="ko-Kore-KR" altLang="en-US" sz="1050" dirty="0">
                <a:solidFill>
                  <a:schemeClr val="bg2">
                    <a:lumMod val="25000"/>
                  </a:schemeClr>
                </a:solidFill>
                <a:latin typeface="+mn-ea"/>
              </a:endParaRPr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B793F985-DEED-9948-8426-1525AA098D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3748" y="1620809"/>
            <a:ext cx="3981261" cy="2985946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EA9041A4-96A4-CD4F-A4B7-612F6FDDEAD3}"/>
              </a:ext>
            </a:extLst>
          </p:cNvPr>
          <p:cNvSpPr/>
          <p:nvPr/>
        </p:nvSpPr>
        <p:spPr>
          <a:xfrm>
            <a:off x="5787418" y="343791"/>
            <a:ext cx="2874505" cy="38440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서바이벌 버전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–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모델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개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9757DFB-AD32-C648-917B-CB25A5E41FEF}"/>
              </a:ext>
            </a:extLst>
          </p:cNvPr>
          <p:cNvSpPr/>
          <p:nvPr/>
        </p:nvSpPr>
        <p:spPr>
          <a:xfrm>
            <a:off x="-55716" y="4990313"/>
            <a:ext cx="4669654" cy="10307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덧셈 앙상블</a:t>
            </a:r>
            <a:endParaRPr kumimoji="1" lang="en-US" altLang="ko-KR" sz="1400" b="1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100epoch accuracy : 94.960%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200epoch accuracy :  99.980%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6D5440F-C8BA-344D-8605-A16BEA2DBD1D}"/>
              </a:ext>
            </a:extLst>
          </p:cNvPr>
          <p:cNvSpPr/>
          <p:nvPr/>
        </p:nvSpPr>
        <p:spPr>
          <a:xfrm>
            <a:off x="8263748" y="4990312"/>
            <a:ext cx="3449086" cy="10307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다수결 버전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-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모델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5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개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100epoch accuracy 87.880%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200epoch accuracy : 96.620%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C2EF8A1A-F8CA-C641-A859-906B10786C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64118" y="2900947"/>
            <a:ext cx="3216245" cy="2412184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921CE76-37D0-654A-97BE-97F9BEF4B122}"/>
              </a:ext>
            </a:extLst>
          </p:cNvPr>
          <p:cNvSpPr/>
          <p:nvPr/>
        </p:nvSpPr>
        <p:spPr>
          <a:xfrm>
            <a:off x="4585286" y="5205667"/>
            <a:ext cx="3449086" cy="13538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서바이벌 버전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–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모델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5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개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100epoch accuracy 89.960%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200epoch accuracy : 95.220%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195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epoch accuracy : 97% </a:t>
            </a:r>
          </a:p>
        </p:txBody>
      </p:sp>
    </p:spTree>
    <p:extLst>
      <p:ext uri="{BB962C8B-B14F-4D97-AF65-F5344CB8AC3E}">
        <p14:creationId xmlns:p14="http://schemas.microsoft.com/office/powerpoint/2010/main" val="37396708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6" name="그룹 285">
            <a:extLst>
              <a:ext uri="{FF2B5EF4-FFF2-40B4-BE49-F238E27FC236}">
                <a16:creationId xmlns:a16="http://schemas.microsoft.com/office/drawing/2014/main" id="{4A3425BA-8D5C-324C-8AB6-4657806FD150}"/>
              </a:ext>
            </a:extLst>
          </p:cNvPr>
          <p:cNvGrpSpPr/>
          <p:nvPr/>
        </p:nvGrpSpPr>
        <p:grpSpPr>
          <a:xfrm>
            <a:off x="1648349" y="278026"/>
            <a:ext cx="9009403" cy="6339646"/>
            <a:chOff x="-562012" y="59254"/>
            <a:chExt cx="10959423" cy="8669455"/>
          </a:xfrm>
        </p:grpSpPr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7CDD5456-A026-C04B-B9FC-1D5706C71492}"/>
                </a:ext>
              </a:extLst>
            </p:cNvPr>
            <p:cNvSpPr txBox="1"/>
            <p:nvPr/>
          </p:nvSpPr>
          <p:spPr>
            <a:xfrm rot="5400000">
              <a:off x="2336383" y="4184242"/>
              <a:ext cx="525273" cy="4867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2000" dirty="0"/>
                <a:t>…</a:t>
              </a:r>
              <a:endParaRPr kumimoji="1" lang="ko-Kore-KR" altLang="en-US" sz="2000" dirty="0"/>
            </a:p>
          </p:txBody>
        </p:sp>
        <p:grpSp>
          <p:nvGrpSpPr>
            <p:cNvPr id="236" name="그룹 235">
              <a:extLst>
                <a:ext uri="{FF2B5EF4-FFF2-40B4-BE49-F238E27FC236}">
                  <a16:creationId xmlns:a16="http://schemas.microsoft.com/office/drawing/2014/main" id="{7F2BFCB9-B19F-CB4A-8291-8540DBE8E8E9}"/>
                </a:ext>
              </a:extLst>
            </p:cNvPr>
            <p:cNvGrpSpPr/>
            <p:nvPr/>
          </p:nvGrpSpPr>
          <p:grpSpPr>
            <a:xfrm>
              <a:off x="415112" y="2168464"/>
              <a:ext cx="7901762" cy="2143286"/>
              <a:chOff x="415112" y="2168464"/>
              <a:chExt cx="7901762" cy="2143286"/>
            </a:xfrm>
          </p:grpSpPr>
          <p:sp>
            <p:nvSpPr>
              <p:cNvPr id="58" name="모서리가 둥근 직사각형 57">
                <a:extLst>
                  <a:ext uri="{FF2B5EF4-FFF2-40B4-BE49-F238E27FC236}">
                    <a16:creationId xmlns:a16="http://schemas.microsoft.com/office/drawing/2014/main" id="{337C5897-F9F9-184F-A49D-B88FEA440540}"/>
                  </a:ext>
                </a:extLst>
              </p:cNvPr>
              <p:cNvSpPr/>
              <p:nvPr/>
            </p:nvSpPr>
            <p:spPr>
              <a:xfrm>
                <a:off x="415112" y="2810923"/>
                <a:ext cx="1583251" cy="657546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28575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400" dirty="0">
                    <a:ln>
                      <a:solidFill>
                        <a:schemeClr val="accent6"/>
                      </a:solidFill>
                    </a:ln>
                    <a:solidFill>
                      <a:schemeClr val="accent6"/>
                    </a:solidFill>
                  </a:rPr>
                  <a:t>Encoder</a:t>
                </a:r>
                <a:endParaRPr kumimoji="1" lang="ko-Kore-KR" altLang="en-US" sz="1400" dirty="0">
                  <a:ln>
                    <a:solidFill>
                      <a:schemeClr val="accent6"/>
                    </a:solidFill>
                  </a:ln>
                  <a:solidFill>
                    <a:schemeClr val="accent6"/>
                  </a:solidFill>
                </a:endParaRPr>
              </a:p>
            </p:txBody>
          </p:sp>
          <p:sp>
            <p:nvSpPr>
              <p:cNvPr id="59" name="오른쪽 화살표[R] 58">
                <a:extLst>
                  <a:ext uri="{FF2B5EF4-FFF2-40B4-BE49-F238E27FC236}">
                    <a16:creationId xmlns:a16="http://schemas.microsoft.com/office/drawing/2014/main" id="{23293F68-DF18-6347-9452-8239F4E00115}"/>
                  </a:ext>
                </a:extLst>
              </p:cNvPr>
              <p:cNvSpPr/>
              <p:nvPr/>
            </p:nvSpPr>
            <p:spPr>
              <a:xfrm>
                <a:off x="1998363" y="3031817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400"/>
              </a:p>
            </p:txBody>
          </p:sp>
          <p:cxnSp>
            <p:nvCxnSpPr>
              <p:cNvPr id="60" name="직선 화살표 연결선 59">
                <a:extLst>
                  <a:ext uri="{FF2B5EF4-FFF2-40B4-BE49-F238E27FC236}">
                    <a16:creationId xmlns:a16="http://schemas.microsoft.com/office/drawing/2014/main" id="{FBEA6466-99BD-094F-956A-3E806BDA9DB2}"/>
                  </a:ext>
                </a:extLst>
              </p:cNvPr>
              <p:cNvCxnSpPr/>
              <p:nvPr/>
            </p:nvCxnSpPr>
            <p:spPr>
              <a:xfrm flipV="1">
                <a:off x="1238028" y="3535125"/>
                <a:ext cx="0" cy="403261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오른쪽 화살표[R] 61">
                <a:extLst>
                  <a:ext uri="{FF2B5EF4-FFF2-40B4-BE49-F238E27FC236}">
                    <a16:creationId xmlns:a16="http://schemas.microsoft.com/office/drawing/2014/main" id="{977C8231-285D-5E44-BC1D-611B38744CC1}"/>
                  </a:ext>
                </a:extLst>
              </p:cNvPr>
              <p:cNvSpPr/>
              <p:nvPr/>
            </p:nvSpPr>
            <p:spPr>
              <a:xfrm>
                <a:off x="2821280" y="3031816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400" dirty="0"/>
              </a:p>
            </p:txBody>
          </p:sp>
          <p:grpSp>
            <p:nvGrpSpPr>
              <p:cNvPr id="63" name="그룹 62">
                <a:extLst>
                  <a:ext uri="{FF2B5EF4-FFF2-40B4-BE49-F238E27FC236}">
                    <a16:creationId xmlns:a16="http://schemas.microsoft.com/office/drawing/2014/main" id="{78DFC1D0-01FE-714A-85B6-381174397A92}"/>
                  </a:ext>
                </a:extLst>
              </p:cNvPr>
              <p:cNvGrpSpPr/>
              <p:nvPr/>
            </p:nvGrpSpPr>
            <p:grpSpPr>
              <a:xfrm>
                <a:off x="2337411" y="2666479"/>
                <a:ext cx="338014" cy="1073893"/>
                <a:chOff x="5825445" y="3355478"/>
                <a:chExt cx="493161" cy="1684962"/>
              </a:xfrm>
            </p:grpSpPr>
            <p:sp>
              <p:nvSpPr>
                <p:cNvPr id="64" name="모서리가 둥근 직사각형 63">
                  <a:extLst>
                    <a:ext uri="{FF2B5EF4-FFF2-40B4-BE49-F238E27FC236}">
                      <a16:creationId xmlns:a16="http://schemas.microsoft.com/office/drawing/2014/main" id="{BA760C4F-5E2F-714D-835A-B645F38CA397}"/>
                    </a:ext>
                  </a:extLst>
                </p:cNvPr>
                <p:cNvSpPr/>
                <p:nvPr/>
              </p:nvSpPr>
              <p:spPr>
                <a:xfrm>
                  <a:off x="5825445" y="3355478"/>
                  <a:ext cx="493161" cy="1684962"/>
                </a:xfrm>
                <a:prstGeom prst="round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 w="28575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 sz="1100"/>
                </a:p>
              </p:txBody>
            </p:sp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C22FDA51-451F-2F4E-91D5-867CA89E1ED9}"/>
                    </a:ext>
                  </a:extLst>
                </p:cNvPr>
                <p:cNvSpPr txBox="1"/>
                <p:nvPr/>
              </p:nvSpPr>
              <p:spPr>
                <a:xfrm rot="16200000">
                  <a:off x="5325718" y="3949580"/>
                  <a:ext cx="1493155" cy="45064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ko-Kore-KR" sz="1050" dirty="0">
                      <a:latin typeface="Apple SD Gothic Neo" panose="02000300000000000000" pitchFamily="2" charset="-127"/>
                      <a:ea typeface="Apple SD Gothic Neo" panose="02000300000000000000" pitchFamily="2" charset="-127"/>
                    </a:rPr>
                    <a:t>Context</a:t>
                  </a:r>
                  <a:endParaRPr kumimoji="1" lang="ko-Kore-KR" altLang="en-US" sz="1050" dirty="0">
                    <a:latin typeface="Apple SD Gothic Neo" panose="02000300000000000000" pitchFamily="2" charset="-127"/>
                    <a:ea typeface="Apple SD Gothic Neo" panose="02000300000000000000" pitchFamily="2" charset="-127"/>
                  </a:endParaRPr>
                </a:p>
              </p:txBody>
            </p:sp>
          </p:grp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FE12AE04-B009-9247-BA83-DEDC69191AB8}"/>
                  </a:ext>
                </a:extLst>
              </p:cNvPr>
              <p:cNvSpPr txBox="1"/>
              <p:nvPr/>
            </p:nvSpPr>
            <p:spPr>
              <a:xfrm>
                <a:off x="629036" y="3890865"/>
                <a:ext cx="1271692" cy="4208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ore-KR" sz="1400" dirty="0"/>
                  <a:t>Input Data</a:t>
                </a:r>
                <a:endParaRPr kumimoji="1" lang="ko-Kore-KR" altLang="en-US" sz="1400" dirty="0"/>
              </a:p>
            </p:txBody>
          </p:sp>
          <p:sp>
            <p:nvSpPr>
              <p:cNvPr id="61" name="오른쪽 화살표[R] 60">
                <a:extLst>
                  <a:ext uri="{FF2B5EF4-FFF2-40B4-BE49-F238E27FC236}">
                    <a16:creationId xmlns:a16="http://schemas.microsoft.com/office/drawing/2014/main" id="{E95BCEA9-23AC-CE46-8CA7-562B7A4480F7}"/>
                  </a:ext>
                </a:extLst>
              </p:cNvPr>
              <p:cNvSpPr/>
              <p:nvPr/>
            </p:nvSpPr>
            <p:spPr>
              <a:xfrm>
                <a:off x="4199048" y="3031817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400" dirty="0"/>
              </a:p>
            </p:txBody>
          </p:sp>
          <p:sp>
            <p:nvSpPr>
              <p:cNvPr id="66" name="모서리가 둥근 직사각형 65">
                <a:extLst>
                  <a:ext uri="{FF2B5EF4-FFF2-40B4-BE49-F238E27FC236}">
                    <a16:creationId xmlns:a16="http://schemas.microsoft.com/office/drawing/2014/main" id="{442548F6-BCD8-2641-A8BA-0F1269C828C2}"/>
                  </a:ext>
                </a:extLst>
              </p:cNvPr>
              <p:cNvSpPr/>
              <p:nvPr/>
            </p:nvSpPr>
            <p:spPr>
              <a:xfrm>
                <a:off x="3192181" y="2810923"/>
                <a:ext cx="1006867" cy="657546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85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400" dirty="0">
                    <a:ln>
                      <a:solidFill>
                        <a:schemeClr val="accent4"/>
                      </a:solidFill>
                    </a:ln>
                    <a:solidFill>
                      <a:schemeClr val="accent4"/>
                    </a:solidFill>
                  </a:rPr>
                  <a:t>GRU</a:t>
                </a:r>
                <a:endParaRPr kumimoji="1" lang="ko-Kore-KR" altLang="en-US" sz="1400" dirty="0">
                  <a:ln>
                    <a:solidFill>
                      <a:schemeClr val="accent4"/>
                    </a:solidFill>
                  </a:ln>
                  <a:solidFill>
                    <a:schemeClr val="accent4"/>
                  </a:solidFill>
                </a:endParaRPr>
              </a:p>
            </p:txBody>
          </p:sp>
          <p:cxnSp>
            <p:nvCxnSpPr>
              <p:cNvPr id="83" name="직선 화살표 연결선 82">
                <a:extLst>
                  <a:ext uri="{FF2B5EF4-FFF2-40B4-BE49-F238E27FC236}">
                    <a16:creationId xmlns:a16="http://schemas.microsoft.com/office/drawing/2014/main" id="{176DA90B-BF3F-404D-9F9A-269170D454A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680465" y="2607393"/>
                <a:ext cx="0" cy="217814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4" name="TextBox 83">
                    <a:extLst>
                      <a:ext uri="{FF2B5EF4-FFF2-40B4-BE49-F238E27FC236}">
                        <a16:creationId xmlns:a16="http://schemas.microsoft.com/office/drawing/2014/main" id="{D52A92B8-5599-0C4A-B8D2-07237FB9D7DD}"/>
                      </a:ext>
                    </a:extLst>
                  </p:cNvPr>
                  <p:cNvSpPr txBox="1"/>
                  <p:nvPr/>
                </p:nvSpPr>
                <p:spPr>
                  <a:xfrm>
                    <a:off x="3443896" y="2202522"/>
                    <a:ext cx="503435" cy="42421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oMath>
                      </m:oMathPara>
                    </a14:m>
                    <a:endParaRPr kumimoji="1" lang="ko-Kore-KR" altLang="en-US" sz="1400" dirty="0"/>
                  </a:p>
                </p:txBody>
              </p:sp>
            </mc:Choice>
            <mc:Fallback xmlns="">
              <p:sp>
                <p:nvSpPr>
                  <p:cNvPr id="84" name="TextBox 83">
                    <a:extLst>
                      <a:ext uri="{FF2B5EF4-FFF2-40B4-BE49-F238E27FC236}">
                        <a16:creationId xmlns:a16="http://schemas.microsoft.com/office/drawing/2014/main" id="{D52A92B8-5599-0C4A-B8D2-07237FB9D7D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43896" y="2202522"/>
                    <a:ext cx="503435" cy="424216"/>
                  </a:xfrm>
                  <a:prstGeom prst="rect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ore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68" name="오른쪽 화살표[R] 167">
                <a:extLst>
                  <a:ext uri="{FF2B5EF4-FFF2-40B4-BE49-F238E27FC236}">
                    <a16:creationId xmlns:a16="http://schemas.microsoft.com/office/drawing/2014/main" id="{D30C897E-1ED2-7C41-AA14-2DE23E8FFE48}"/>
                  </a:ext>
                </a:extLst>
              </p:cNvPr>
              <p:cNvSpPr/>
              <p:nvPr/>
            </p:nvSpPr>
            <p:spPr>
              <a:xfrm>
                <a:off x="5542852" y="3037098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400"/>
              </a:p>
            </p:txBody>
          </p:sp>
          <p:sp>
            <p:nvSpPr>
              <p:cNvPr id="169" name="오른쪽 화살표[R] 168">
                <a:extLst>
                  <a:ext uri="{FF2B5EF4-FFF2-40B4-BE49-F238E27FC236}">
                    <a16:creationId xmlns:a16="http://schemas.microsoft.com/office/drawing/2014/main" id="{60896B0A-EAAB-C745-BD14-83102AE91166}"/>
                  </a:ext>
                </a:extLst>
              </p:cNvPr>
              <p:cNvSpPr/>
              <p:nvPr/>
            </p:nvSpPr>
            <p:spPr>
              <a:xfrm>
                <a:off x="6929863" y="3037098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400"/>
              </a:p>
            </p:txBody>
          </p:sp>
          <p:grpSp>
            <p:nvGrpSpPr>
              <p:cNvPr id="174" name="그룹 173">
                <a:extLst>
                  <a:ext uri="{FF2B5EF4-FFF2-40B4-BE49-F238E27FC236}">
                    <a16:creationId xmlns:a16="http://schemas.microsoft.com/office/drawing/2014/main" id="{AF9BBED1-9414-E743-9049-EFF5E51C92DC}"/>
                  </a:ext>
                </a:extLst>
              </p:cNvPr>
              <p:cNvGrpSpPr/>
              <p:nvPr/>
            </p:nvGrpSpPr>
            <p:grpSpPr>
              <a:xfrm>
                <a:off x="5037312" y="2812751"/>
                <a:ext cx="1387011" cy="951644"/>
                <a:chOff x="7202181" y="3812677"/>
                <a:chExt cx="1387011" cy="951644"/>
              </a:xfrm>
            </p:grpSpPr>
            <p:cxnSp>
              <p:nvCxnSpPr>
                <p:cNvPr id="175" name="꺾인 연결선[E] 174">
                  <a:extLst>
                    <a:ext uri="{FF2B5EF4-FFF2-40B4-BE49-F238E27FC236}">
                      <a16:creationId xmlns:a16="http://schemas.microsoft.com/office/drawing/2014/main" id="{554DF0C6-26B2-B94B-90EC-4124143AA0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H="1">
                  <a:off x="7168146" y="3846712"/>
                  <a:ext cx="951643" cy="883574"/>
                </a:xfrm>
                <a:prstGeom prst="bentConnector3">
                  <a:avLst>
                    <a:gd name="adj1" fmla="val -24022"/>
                  </a:avLst>
                </a:prstGeom>
                <a:ln w="19050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6" name="꺾인 연결선[E] 175">
                  <a:extLst>
                    <a:ext uri="{FF2B5EF4-FFF2-40B4-BE49-F238E27FC236}">
                      <a16:creationId xmlns:a16="http://schemas.microsoft.com/office/drawing/2014/main" id="{1A29B877-4FB8-F245-AC95-5D475CE4CA6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085755" y="4470224"/>
                  <a:ext cx="503437" cy="294097"/>
                </a:xfrm>
                <a:prstGeom prst="bentConnector2">
                  <a:avLst/>
                </a:prstGeom>
                <a:ln w="19050">
                  <a:solidFill>
                    <a:schemeClr val="tx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77" name="그룹 176">
                <a:extLst>
                  <a:ext uri="{FF2B5EF4-FFF2-40B4-BE49-F238E27FC236}">
                    <a16:creationId xmlns:a16="http://schemas.microsoft.com/office/drawing/2014/main" id="{F1C4FA42-5C40-BD4B-9D68-DF4569F871C4}"/>
                  </a:ext>
                </a:extLst>
              </p:cNvPr>
              <p:cNvGrpSpPr/>
              <p:nvPr/>
            </p:nvGrpSpPr>
            <p:grpSpPr>
              <a:xfrm>
                <a:off x="6456175" y="2812751"/>
                <a:ext cx="1387011" cy="951644"/>
                <a:chOff x="7202181" y="3812677"/>
                <a:chExt cx="1387011" cy="951644"/>
              </a:xfrm>
            </p:grpSpPr>
            <p:cxnSp>
              <p:nvCxnSpPr>
                <p:cNvPr id="178" name="꺾인 연결선[E] 177">
                  <a:extLst>
                    <a:ext uri="{FF2B5EF4-FFF2-40B4-BE49-F238E27FC236}">
                      <a16:creationId xmlns:a16="http://schemas.microsoft.com/office/drawing/2014/main" id="{D57BC375-2EDD-074D-8C1D-945B697D5FE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H="1">
                  <a:off x="7168146" y="3846712"/>
                  <a:ext cx="951643" cy="883574"/>
                </a:xfrm>
                <a:prstGeom prst="bentConnector3">
                  <a:avLst>
                    <a:gd name="adj1" fmla="val -24022"/>
                  </a:avLst>
                </a:prstGeom>
                <a:ln w="19050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9" name="꺾인 연결선[E] 178">
                  <a:extLst>
                    <a:ext uri="{FF2B5EF4-FFF2-40B4-BE49-F238E27FC236}">
                      <a16:creationId xmlns:a16="http://schemas.microsoft.com/office/drawing/2014/main" id="{8C2C13A9-8D58-7346-924F-9231586BEBE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085755" y="4470224"/>
                  <a:ext cx="503437" cy="294097"/>
                </a:xfrm>
                <a:prstGeom prst="bentConnector2">
                  <a:avLst/>
                </a:prstGeom>
                <a:ln w="19050">
                  <a:solidFill>
                    <a:schemeClr val="tx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81" name="모서리가 둥근 직사각형 180">
                <a:extLst>
                  <a:ext uri="{FF2B5EF4-FFF2-40B4-BE49-F238E27FC236}">
                    <a16:creationId xmlns:a16="http://schemas.microsoft.com/office/drawing/2014/main" id="{55C601FE-9B52-554C-ACD5-CB1D152E129A}"/>
                  </a:ext>
                </a:extLst>
              </p:cNvPr>
              <p:cNvSpPr/>
              <p:nvPr/>
            </p:nvSpPr>
            <p:spPr>
              <a:xfrm>
                <a:off x="5922996" y="2816204"/>
                <a:ext cx="1006867" cy="657546"/>
              </a:xfrm>
              <a:prstGeom prst="roundRect">
                <a:avLst/>
              </a:prstGeom>
              <a:solidFill>
                <a:schemeClr val="bg1">
                  <a:lumMod val="50000"/>
                </a:schemeClr>
              </a:solidFill>
              <a:ln w="28575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400" dirty="0">
                    <a:ln>
                      <a:solidFill>
                        <a:schemeClr val="bg2">
                          <a:lumMod val="75000"/>
                        </a:schemeClr>
                      </a:solidFill>
                    </a:ln>
                    <a:solidFill>
                      <a:schemeClr val="bg2"/>
                    </a:solidFill>
                  </a:rPr>
                  <a:t>GRU</a:t>
                </a:r>
                <a:endParaRPr kumimoji="1" lang="ko-Kore-KR" altLang="en-US" sz="1400" dirty="0">
                  <a:ln>
                    <a:solidFill>
                      <a:schemeClr val="bg2">
                        <a:lumMod val="75000"/>
                      </a:schemeClr>
                    </a:solidFill>
                  </a:ln>
                  <a:solidFill>
                    <a:schemeClr val="bg2"/>
                  </a:solidFill>
                </a:endParaRPr>
              </a:p>
            </p:txBody>
          </p:sp>
          <p:sp>
            <p:nvSpPr>
              <p:cNvPr id="182" name="모서리가 둥근 직사각형 181">
                <a:extLst>
                  <a:ext uri="{FF2B5EF4-FFF2-40B4-BE49-F238E27FC236}">
                    <a16:creationId xmlns:a16="http://schemas.microsoft.com/office/drawing/2014/main" id="{A8A9474A-C899-AB46-9CF4-7C797448ABB3}"/>
                  </a:ext>
                </a:extLst>
              </p:cNvPr>
              <p:cNvSpPr/>
              <p:nvPr/>
            </p:nvSpPr>
            <p:spPr>
              <a:xfrm>
                <a:off x="7310007" y="2816204"/>
                <a:ext cx="1006867" cy="657546"/>
              </a:xfrm>
              <a:prstGeom prst="roundRect">
                <a:avLst/>
              </a:prstGeom>
              <a:solidFill>
                <a:schemeClr val="bg1">
                  <a:lumMod val="50000"/>
                </a:schemeClr>
              </a:solidFill>
              <a:ln w="28575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400" dirty="0">
                    <a:ln>
                      <a:solidFill>
                        <a:schemeClr val="bg2">
                          <a:lumMod val="75000"/>
                        </a:schemeClr>
                      </a:solidFill>
                    </a:ln>
                    <a:solidFill>
                      <a:schemeClr val="bg2"/>
                    </a:solidFill>
                  </a:rPr>
                  <a:t>GRU</a:t>
                </a:r>
                <a:endParaRPr kumimoji="1" lang="ko-Kore-KR" altLang="en-US" sz="1400" dirty="0">
                  <a:ln>
                    <a:solidFill>
                      <a:schemeClr val="bg2">
                        <a:lumMod val="75000"/>
                      </a:schemeClr>
                    </a:solidFill>
                  </a:ln>
                  <a:solidFill>
                    <a:schemeClr val="bg2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3" name="TextBox 182">
                    <a:extLst>
                      <a:ext uri="{FF2B5EF4-FFF2-40B4-BE49-F238E27FC236}">
                        <a16:creationId xmlns:a16="http://schemas.microsoft.com/office/drawing/2014/main" id="{4A4B9880-F8AD-0C47-863F-BAD6782E401F}"/>
                      </a:ext>
                    </a:extLst>
                  </p:cNvPr>
                  <p:cNvSpPr txBox="1"/>
                  <p:nvPr/>
                </p:nvSpPr>
                <p:spPr>
                  <a:xfrm>
                    <a:off x="4785594" y="2168464"/>
                    <a:ext cx="503435" cy="42474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R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oMath>
                      </m:oMathPara>
                    </a14:m>
                    <a:endParaRPr kumimoji="1" lang="ko-Kore-KR" altLang="en-US" sz="1400" dirty="0"/>
                  </a:p>
                </p:txBody>
              </p:sp>
            </mc:Choice>
            <mc:Fallback xmlns="">
              <p:sp>
                <p:nvSpPr>
                  <p:cNvPr id="183" name="TextBox 182">
                    <a:extLst>
                      <a:ext uri="{FF2B5EF4-FFF2-40B4-BE49-F238E27FC236}">
                        <a16:creationId xmlns:a16="http://schemas.microsoft.com/office/drawing/2014/main" id="{4A4B9880-F8AD-0C47-863F-BAD6782E401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85594" y="2168464"/>
                    <a:ext cx="503435" cy="424742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ore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4" name="TextBox 183">
                    <a:extLst>
                      <a:ext uri="{FF2B5EF4-FFF2-40B4-BE49-F238E27FC236}">
                        <a16:creationId xmlns:a16="http://schemas.microsoft.com/office/drawing/2014/main" id="{0FB853E3-7B94-A240-8AFA-CBB773F082FF}"/>
                      </a:ext>
                    </a:extLst>
                  </p:cNvPr>
                  <p:cNvSpPr txBox="1"/>
                  <p:nvPr/>
                </p:nvSpPr>
                <p:spPr>
                  <a:xfrm>
                    <a:off x="6204457" y="2171064"/>
                    <a:ext cx="503435" cy="42623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R" sz="1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oMath>
                      </m:oMathPara>
                    </a14:m>
                    <a:endParaRPr kumimoji="1" lang="ko-Kore-KR" altLang="en-US" sz="1400" dirty="0"/>
                  </a:p>
                </p:txBody>
              </p:sp>
            </mc:Choice>
            <mc:Fallback xmlns="">
              <p:sp>
                <p:nvSpPr>
                  <p:cNvPr id="184" name="TextBox 183">
                    <a:extLst>
                      <a:ext uri="{FF2B5EF4-FFF2-40B4-BE49-F238E27FC236}">
                        <a16:creationId xmlns:a16="http://schemas.microsoft.com/office/drawing/2014/main" id="{0FB853E3-7B94-A240-8AFA-CBB773F082F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04457" y="2171064"/>
                    <a:ext cx="503435" cy="426233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b="-8000"/>
                    </a:stretch>
                  </a:blipFill>
                </p:spPr>
                <p:txBody>
                  <a:bodyPr/>
                  <a:lstStyle/>
                  <a:p>
                    <a:r>
                      <a:rPr lang="ko-Kore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5" name="TextBox 184">
                    <a:extLst>
                      <a:ext uri="{FF2B5EF4-FFF2-40B4-BE49-F238E27FC236}">
                        <a16:creationId xmlns:a16="http://schemas.microsoft.com/office/drawing/2014/main" id="{B19F836A-662B-2347-849B-C6A2FE0AB155}"/>
                      </a:ext>
                    </a:extLst>
                  </p:cNvPr>
                  <p:cNvSpPr txBox="1"/>
                  <p:nvPr/>
                </p:nvSpPr>
                <p:spPr>
                  <a:xfrm>
                    <a:off x="7561723" y="2168464"/>
                    <a:ext cx="503435" cy="42491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  <m:sup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oMath>
                      </m:oMathPara>
                    </a14:m>
                    <a:endParaRPr kumimoji="1" lang="ko-Kore-KR" altLang="en-US" sz="1400" dirty="0"/>
                  </a:p>
                </p:txBody>
              </p:sp>
            </mc:Choice>
            <mc:Fallback xmlns="">
              <p:sp>
                <p:nvSpPr>
                  <p:cNvPr id="185" name="TextBox 184">
                    <a:extLst>
                      <a:ext uri="{FF2B5EF4-FFF2-40B4-BE49-F238E27FC236}">
                        <a16:creationId xmlns:a16="http://schemas.microsoft.com/office/drawing/2014/main" id="{B19F836A-662B-2347-849B-C6A2FE0AB15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561723" y="2168464"/>
                    <a:ext cx="503435" cy="424917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ore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227" name="그룹 226">
                <a:extLst>
                  <a:ext uri="{FF2B5EF4-FFF2-40B4-BE49-F238E27FC236}">
                    <a16:creationId xmlns:a16="http://schemas.microsoft.com/office/drawing/2014/main" id="{F821FE9D-F602-0E4C-9E80-5C40B666B140}"/>
                  </a:ext>
                </a:extLst>
              </p:cNvPr>
              <p:cNvGrpSpPr/>
              <p:nvPr/>
            </p:nvGrpSpPr>
            <p:grpSpPr>
              <a:xfrm>
                <a:off x="3688280" y="2849621"/>
                <a:ext cx="1387011" cy="951644"/>
                <a:chOff x="3690499" y="822841"/>
                <a:chExt cx="1387011" cy="951644"/>
              </a:xfrm>
            </p:grpSpPr>
            <p:cxnSp>
              <p:nvCxnSpPr>
                <p:cNvPr id="228" name="꺾인 연결선[E] 227">
                  <a:extLst>
                    <a:ext uri="{FF2B5EF4-FFF2-40B4-BE49-F238E27FC236}">
                      <a16:creationId xmlns:a16="http://schemas.microsoft.com/office/drawing/2014/main" id="{40031E34-6B0D-D749-A40A-68DB381CB5E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H="1">
                  <a:off x="3656464" y="856876"/>
                  <a:ext cx="951643" cy="883574"/>
                </a:xfrm>
                <a:prstGeom prst="bentConnector3">
                  <a:avLst>
                    <a:gd name="adj1" fmla="val -24022"/>
                  </a:avLst>
                </a:prstGeom>
                <a:ln w="19050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9" name="꺾인 연결선[E] 228">
                  <a:extLst>
                    <a:ext uri="{FF2B5EF4-FFF2-40B4-BE49-F238E27FC236}">
                      <a16:creationId xmlns:a16="http://schemas.microsoft.com/office/drawing/2014/main" id="{F44BB207-15F3-234A-86E2-4ADB47D15E9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574073" y="1480388"/>
                  <a:ext cx="503437" cy="294097"/>
                </a:xfrm>
                <a:prstGeom prst="bentConnector2">
                  <a:avLst/>
                </a:prstGeom>
                <a:ln w="19050">
                  <a:solidFill>
                    <a:schemeClr val="tx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80" name="모서리가 둥근 직사각형 179">
                <a:extLst>
                  <a:ext uri="{FF2B5EF4-FFF2-40B4-BE49-F238E27FC236}">
                    <a16:creationId xmlns:a16="http://schemas.microsoft.com/office/drawing/2014/main" id="{72E032CE-5083-CB49-A6B6-80E7C051ACF9}"/>
                  </a:ext>
                </a:extLst>
              </p:cNvPr>
              <p:cNvSpPr/>
              <p:nvPr/>
            </p:nvSpPr>
            <p:spPr>
              <a:xfrm>
                <a:off x="4535985" y="2816204"/>
                <a:ext cx="1006867" cy="657546"/>
              </a:xfrm>
              <a:prstGeom prst="roundRect">
                <a:avLst/>
              </a:prstGeom>
              <a:solidFill>
                <a:schemeClr val="bg1">
                  <a:lumMod val="50000"/>
                </a:schemeClr>
              </a:solidFill>
              <a:ln w="28575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400" dirty="0">
                    <a:ln>
                      <a:solidFill>
                        <a:schemeClr val="bg2">
                          <a:lumMod val="75000"/>
                        </a:schemeClr>
                      </a:solidFill>
                    </a:ln>
                    <a:solidFill>
                      <a:schemeClr val="bg2"/>
                    </a:solidFill>
                  </a:rPr>
                  <a:t>GRU</a:t>
                </a:r>
                <a:endParaRPr kumimoji="1" lang="ko-Kore-KR" altLang="en-US" sz="1400" dirty="0">
                  <a:ln>
                    <a:solidFill>
                      <a:schemeClr val="bg2">
                        <a:lumMod val="75000"/>
                      </a:schemeClr>
                    </a:solidFill>
                  </a:ln>
                  <a:solidFill>
                    <a:schemeClr val="bg2"/>
                  </a:solidFill>
                </a:endParaRPr>
              </a:p>
            </p:txBody>
          </p:sp>
        </p:grpSp>
        <p:grpSp>
          <p:nvGrpSpPr>
            <p:cNvPr id="237" name="그룹 236">
              <a:extLst>
                <a:ext uri="{FF2B5EF4-FFF2-40B4-BE49-F238E27FC236}">
                  <a16:creationId xmlns:a16="http://schemas.microsoft.com/office/drawing/2014/main" id="{87251075-0585-5143-9C89-A5D02A3B081B}"/>
                </a:ext>
              </a:extLst>
            </p:cNvPr>
            <p:cNvGrpSpPr/>
            <p:nvPr/>
          </p:nvGrpSpPr>
          <p:grpSpPr>
            <a:xfrm>
              <a:off x="415112" y="59254"/>
              <a:ext cx="7903872" cy="2303655"/>
              <a:chOff x="415112" y="59254"/>
              <a:chExt cx="7903872" cy="2303655"/>
            </a:xfrm>
          </p:grpSpPr>
          <p:sp>
            <p:nvSpPr>
              <p:cNvPr id="52" name="모서리가 둥근 직사각형 51">
                <a:extLst>
                  <a:ext uri="{FF2B5EF4-FFF2-40B4-BE49-F238E27FC236}">
                    <a16:creationId xmlns:a16="http://schemas.microsoft.com/office/drawing/2014/main" id="{D67ADDD2-1661-334C-ACD6-520082639FA0}"/>
                  </a:ext>
                </a:extLst>
              </p:cNvPr>
              <p:cNvSpPr/>
              <p:nvPr/>
            </p:nvSpPr>
            <p:spPr>
              <a:xfrm>
                <a:off x="415112" y="838322"/>
                <a:ext cx="1583251" cy="657546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28575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400" dirty="0">
                    <a:ln>
                      <a:solidFill>
                        <a:schemeClr val="accent6"/>
                      </a:solidFill>
                    </a:ln>
                    <a:solidFill>
                      <a:schemeClr val="accent6"/>
                    </a:solidFill>
                  </a:rPr>
                  <a:t>Encoder</a:t>
                </a:r>
                <a:endParaRPr kumimoji="1" lang="ko-Kore-KR" altLang="en-US" sz="1400" dirty="0">
                  <a:ln>
                    <a:solidFill>
                      <a:schemeClr val="accent6"/>
                    </a:solidFill>
                  </a:ln>
                  <a:solidFill>
                    <a:schemeClr val="accent6"/>
                  </a:solidFill>
                </a:endParaRPr>
              </a:p>
            </p:txBody>
          </p:sp>
          <p:sp>
            <p:nvSpPr>
              <p:cNvPr id="53" name="오른쪽 화살표[R] 52">
                <a:extLst>
                  <a:ext uri="{FF2B5EF4-FFF2-40B4-BE49-F238E27FC236}">
                    <a16:creationId xmlns:a16="http://schemas.microsoft.com/office/drawing/2014/main" id="{0F4FCC99-B73F-434B-995E-6AF9CFA0CAFD}"/>
                  </a:ext>
                </a:extLst>
              </p:cNvPr>
              <p:cNvSpPr/>
              <p:nvPr/>
            </p:nvSpPr>
            <p:spPr>
              <a:xfrm>
                <a:off x="1998363" y="1059216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400"/>
              </a:p>
            </p:txBody>
          </p:sp>
          <p:cxnSp>
            <p:nvCxnSpPr>
              <p:cNvPr id="54" name="직선 화살표 연결선 53">
                <a:extLst>
                  <a:ext uri="{FF2B5EF4-FFF2-40B4-BE49-F238E27FC236}">
                    <a16:creationId xmlns:a16="http://schemas.microsoft.com/office/drawing/2014/main" id="{317E57C6-4A6A-6F4A-85CE-E0186B0114CE}"/>
                  </a:ext>
                </a:extLst>
              </p:cNvPr>
              <p:cNvCxnSpPr/>
              <p:nvPr/>
            </p:nvCxnSpPr>
            <p:spPr>
              <a:xfrm flipV="1">
                <a:off x="1238028" y="1562524"/>
                <a:ext cx="0" cy="403261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오른쪽 화살표[R] 13">
                <a:extLst>
                  <a:ext uri="{FF2B5EF4-FFF2-40B4-BE49-F238E27FC236}">
                    <a16:creationId xmlns:a16="http://schemas.microsoft.com/office/drawing/2014/main" id="{30577702-A2CD-B24D-9B3B-AA47798C4B99}"/>
                  </a:ext>
                </a:extLst>
              </p:cNvPr>
              <p:cNvSpPr/>
              <p:nvPr/>
            </p:nvSpPr>
            <p:spPr>
              <a:xfrm>
                <a:off x="2821280" y="1059215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400" dirty="0"/>
              </a:p>
            </p:txBody>
          </p:sp>
          <p:grpSp>
            <p:nvGrpSpPr>
              <p:cNvPr id="28" name="그룹 27">
                <a:extLst>
                  <a:ext uri="{FF2B5EF4-FFF2-40B4-BE49-F238E27FC236}">
                    <a16:creationId xmlns:a16="http://schemas.microsoft.com/office/drawing/2014/main" id="{59419F09-3268-1643-B377-95EBA82035D6}"/>
                  </a:ext>
                </a:extLst>
              </p:cNvPr>
              <p:cNvGrpSpPr/>
              <p:nvPr/>
            </p:nvGrpSpPr>
            <p:grpSpPr>
              <a:xfrm>
                <a:off x="2337411" y="693878"/>
                <a:ext cx="338014" cy="1073893"/>
                <a:chOff x="5825445" y="3355478"/>
                <a:chExt cx="493161" cy="1684962"/>
              </a:xfrm>
            </p:grpSpPr>
            <p:sp>
              <p:nvSpPr>
                <p:cNvPr id="35" name="모서리가 둥근 직사각형 34">
                  <a:extLst>
                    <a:ext uri="{FF2B5EF4-FFF2-40B4-BE49-F238E27FC236}">
                      <a16:creationId xmlns:a16="http://schemas.microsoft.com/office/drawing/2014/main" id="{D238BEAF-E797-B946-B05B-66D05E0AF14E}"/>
                    </a:ext>
                  </a:extLst>
                </p:cNvPr>
                <p:cNvSpPr/>
                <p:nvPr/>
              </p:nvSpPr>
              <p:spPr>
                <a:xfrm>
                  <a:off x="5825445" y="3355478"/>
                  <a:ext cx="493161" cy="1684962"/>
                </a:xfrm>
                <a:prstGeom prst="round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 w="28575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 sz="1100"/>
                </a:p>
              </p:txBody>
            </p: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313F2BDC-139A-C944-8B15-64C41CAC22FB}"/>
                    </a:ext>
                  </a:extLst>
                </p:cNvPr>
                <p:cNvSpPr txBox="1"/>
                <p:nvPr/>
              </p:nvSpPr>
              <p:spPr>
                <a:xfrm rot="16200000">
                  <a:off x="5325718" y="3949580"/>
                  <a:ext cx="1493155" cy="45064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ko-Kore-KR" sz="1050" dirty="0">
                      <a:latin typeface="Apple SD Gothic Neo" panose="02000300000000000000" pitchFamily="2" charset="-127"/>
                      <a:ea typeface="Apple SD Gothic Neo" panose="02000300000000000000" pitchFamily="2" charset="-127"/>
                    </a:rPr>
                    <a:t>Context</a:t>
                  </a:r>
                  <a:endParaRPr kumimoji="1" lang="ko-Kore-KR" altLang="en-US" sz="1050" dirty="0">
                    <a:latin typeface="Apple SD Gothic Neo" panose="02000300000000000000" pitchFamily="2" charset="-127"/>
                    <a:ea typeface="Apple SD Gothic Neo" panose="02000300000000000000" pitchFamily="2" charset="-127"/>
                  </a:endParaRPr>
                </a:p>
              </p:txBody>
            </p:sp>
          </p:grpSp>
          <p:sp>
            <p:nvSpPr>
              <p:cNvPr id="7" name="오른쪽 화살표[R] 6">
                <a:extLst>
                  <a:ext uri="{FF2B5EF4-FFF2-40B4-BE49-F238E27FC236}">
                    <a16:creationId xmlns:a16="http://schemas.microsoft.com/office/drawing/2014/main" id="{3836D12D-E0A0-3544-8BFB-880115D5EB1D}"/>
                  </a:ext>
                </a:extLst>
              </p:cNvPr>
              <p:cNvSpPr/>
              <p:nvPr/>
            </p:nvSpPr>
            <p:spPr>
              <a:xfrm>
                <a:off x="5544962" y="1048732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400"/>
              </a:p>
            </p:txBody>
          </p:sp>
          <p:sp>
            <p:nvSpPr>
              <p:cNvPr id="8" name="오른쪽 화살표[R] 7">
                <a:extLst>
                  <a:ext uri="{FF2B5EF4-FFF2-40B4-BE49-F238E27FC236}">
                    <a16:creationId xmlns:a16="http://schemas.microsoft.com/office/drawing/2014/main" id="{8043FF1A-FD03-3043-BDFD-2B5077361E55}"/>
                  </a:ext>
                </a:extLst>
              </p:cNvPr>
              <p:cNvSpPr/>
              <p:nvPr/>
            </p:nvSpPr>
            <p:spPr>
              <a:xfrm>
                <a:off x="6931973" y="1048732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400"/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507E97A-183B-8D43-AEA7-78FFBB721301}"/>
                  </a:ext>
                </a:extLst>
              </p:cNvPr>
              <p:cNvSpPr txBox="1"/>
              <p:nvPr/>
            </p:nvSpPr>
            <p:spPr>
              <a:xfrm>
                <a:off x="6900074" y="59254"/>
                <a:ext cx="503435" cy="4208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sz="1400" dirty="0"/>
                  <a:t>…</a:t>
                </a:r>
                <a:endParaRPr kumimoji="1" lang="ko-Kore-KR" altLang="en-US" sz="1400" dirty="0"/>
              </a:p>
            </p:txBody>
          </p:sp>
          <p:grpSp>
            <p:nvGrpSpPr>
              <p:cNvPr id="25" name="그룹 24">
                <a:extLst>
                  <a:ext uri="{FF2B5EF4-FFF2-40B4-BE49-F238E27FC236}">
                    <a16:creationId xmlns:a16="http://schemas.microsoft.com/office/drawing/2014/main" id="{D7479921-D687-1F41-902F-C645663A735D}"/>
                  </a:ext>
                </a:extLst>
              </p:cNvPr>
              <p:cNvGrpSpPr/>
              <p:nvPr/>
            </p:nvGrpSpPr>
            <p:grpSpPr>
              <a:xfrm>
                <a:off x="5039422" y="824385"/>
                <a:ext cx="1387011" cy="951644"/>
                <a:chOff x="7202181" y="3812677"/>
                <a:chExt cx="1387011" cy="951644"/>
              </a:xfrm>
            </p:grpSpPr>
            <p:cxnSp>
              <p:nvCxnSpPr>
                <p:cNvPr id="39" name="꺾인 연결선[E] 38">
                  <a:extLst>
                    <a:ext uri="{FF2B5EF4-FFF2-40B4-BE49-F238E27FC236}">
                      <a16:creationId xmlns:a16="http://schemas.microsoft.com/office/drawing/2014/main" id="{7E1A9AAA-083F-884B-8B44-BE107546F5B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H="1">
                  <a:off x="7168146" y="3846712"/>
                  <a:ext cx="951643" cy="883574"/>
                </a:xfrm>
                <a:prstGeom prst="bentConnector3">
                  <a:avLst>
                    <a:gd name="adj1" fmla="val -24022"/>
                  </a:avLst>
                </a:prstGeom>
                <a:ln w="19050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꺾인 연결선[E] 39">
                  <a:extLst>
                    <a:ext uri="{FF2B5EF4-FFF2-40B4-BE49-F238E27FC236}">
                      <a16:creationId xmlns:a16="http://schemas.microsoft.com/office/drawing/2014/main" id="{E342B4FA-8B8B-FF49-961A-9ABA2AE2288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085755" y="4470224"/>
                  <a:ext cx="503437" cy="294097"/>
                </a:xfrm>
                <a:prstGeom prst="bentConnector2">
                  <a:avLst/>
                </a:prstGeom>
                <a:ln w="19050">
                  <a:solidFill>
                    <a:schemeClr val="tx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6" name="그룹 25">
                <a:extLst>
                  <a:ext uri="{FF2B5EF4-FFF2-40B4-BE49-F238E27FC236}">
                    <a16:creationId xmlns:a16="http://schemas.microsoft.com/office/drawing/2014/main" id="{2658F7A4-D558-9548-9964-61B58B2618E8}"/>
                  </a:ext>
                </a:extLst>
              </p:cNvPr>
              <p:cNvGrpSpPr/>
              <p:nvPr/>
            </p:nvGrpSpPr>
            <p:grpSpPr>
              <a:xfrm>
                <a:off x="6458285" y="824385"/>
                <a:ext cx="1387011" cy="951644"/>
                <a:chOff x="7202181" y="3812677"/>
                <a:chExt cx="1387011" cy="951644"/>
              </a:xfrm>
            </p:grpSpPr>
            <p:cxnSp>
              <p:nvCxnSpPr>
                <p:cNvPr id="37" name="꺾인 연결선[E] 36">
                  <a:extLst>
                    <a:ext uri="{FF2B5EF4-FFF2-40B4-BE49-F238E27FC236}">
                      <a16:creationId xmlns:a16="http://schemas.microsoft.com/office/drawing/2014/main" id="{0FC54E17-70A6-B048-BB88-0437C2C9326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H="1">
                  <a:off x="7168146" y="3846712"/>
                  <a:ext cx="951643" cy="883574"/>
                </a:xfrm>
                <a:prstGeom prst="bentConnector3">
                  <a:avLst>
                    <a:gd name="adj1" fmla="val -24022"/>
                  </a:avLst>
                </a:prstGeom>
                <a:ln w="19050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꺾인 연결선[E] 37">
                  <a:extLst>
                    <a:ext uri="{FF2B5EF4-FFF2-40B4-BE49-F238E27FC236}">
                      <a16:creationId xmlns:a16="http://schemas.microsoft.com/office/drawing/2014/main" id="{CF45B2DD-F8CD-AC4B-B205-5B2F1F6A44E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085755" y="4470224"/>
                  <a:ext cx="503437" cy="294097"/>
                </a:xfrm>
                <a:prstGeom prst="bentConnector2">
                  <a:avLst/>
                </a:prstGeom>
                <a:ln w="19050">
                  <a:solidFill>
                    <a:schemeClr val="tx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1" name="모서리가 둥근 직사각형 30">
                <a:extLst>
                  <a:ext uri="{FF2B5EF4-FFF2-40B4-BE49-F238E27FC236}">
                    <a16:creationId xmlns:a16="http://schemas.microsoft.com/office/drawing/2014/main" id="{00B14844-F157-CE43-9018-1862CF14E7F6}"/>
                  </a:ext>
                </a:extLst>
              </p:cNvPr>
              <p:cNvSpPr/>
              <p:nvPr/>
            </p:nvSpPr>
            <p:spPr>
              <a:xfrm>
                <a:off x="5925106" y="827838"/>
                <a:ext cx="1006867" cy="657546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85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400" dirty="0">
                    <a:ln>
                      <a:solidFill>
                        <a:schemeClr val="accent4"/>
                      </a:solidFill>
                    </a:ln>
                    <a:solidFill>
                      <a:schemeClr val="accent4"/>
                    </a:solidFill>
                  </a:rPr>
                  <a:t>GRU</a:t>
                </a:r>
                <a:endParaRPr kumimoji="1" lang="ko-Kore-KR" altLang="en-US" sz="1400" dirty="0">
                  <a:ln>
                    <a:solidFill>
                      <a:schemeClr val="accent4"/>
                    </a:solidFill>
                  </a:ln>
                  <a:solidFill>
                    <a:schemeClr val="accent4"/>
                  </a:solidFill>
                </a:endParaRPr>
              </a:p>
            </p:txBody>
          </p:sp>
          <p:sp>
            <p:nvSpPr>
              <p:cNvPr id="32" name="모서리가 둥근 직사각형 31">
                <a:extLst>
                  <a:ext uri="{FF2B5EF4-FFF2-40B4-BE49-F238E27FC236}">
                    <a16:creationId xmlns:a16="http://schemas.microsoft.com/office/drawing/2014/main" id="{071EC76E-8C87-B84E-AC30-2356DA780BEE}"/>
                  </a:ext>
                </a:extLst>
              </p:cNvPr>
              <p:cNvSpPr/>
              <p:nvPr/>
            </p:nvSpPr>
            <p:spPr>
              <a:xfrm>
                <a:off x="7312117" y="827838"/>
                <a:ext cx="1006867" cy="657546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85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400" dirty="0">
                    <a:ln>
                      <a:solidFill>
                        <a:schemeClr val="accent4"/>
                      </a:solidFill>
                    </a:ln>
                    <a:solidFill>
                      <a:schemeClr val="accent4"/>
                    </a:solidFill>
                  </a:rPr>
                  <a:t>GRU</a:t>
                </a:r>
                <a:endParaRPr kumimoji="1" lang="ko-Kore-KR" altLang="en-US" sz="1400" dirty="0">
                  <a:ln>
                    <a:solidFill>
                      <a:schemeClr val="accent4"/>
                    </a:solidFill>
                  </a:ln>
                  <a:solidFill>
                    <a:schemeClr val="accent4"/>
                  </a:solidFill>
                </a:endParaRP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2A63FAF6-0ED4-B24E-86FA-0B338BE8505A}"/>
                  </a:ext>
                </a:extLst>
              </p:cNvPr>
              <p:cNvSpPr txBox="1"/>
              <p:nvPr/>
            </p:nvSpPr>
            <p:spPr>
              <a:xfrm>
                <a:off x="631892" y="1942024"/>
                <a:ext cx="1271692" cy="4208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ore-KR" sz="1400" dirty="0"/>
                  <a:t>Input Data</a:t>
                </a:r>
                <a:endParaRPr kumimoji="1" lang="ko-Kore-KR" altLang="en-US" sz="1400" dirty="0"/>
              </a:p>
            </p:txBody>
          </p:sp>
          <p:sp>
            <p:nvSpPr>
              <p:cNvPr id="6" name="오른쪽 화살표[R] 5">
                <a:extLst>
                  <a:ext uri="{FF2B5EF4-FFF2-40B4-BE49-F238E27FC236}">
                    <a16:creationId xmlns:a16="http://schemas.microsoft.com/office/drawing/2014/main" id="{91DAB0D4-F4E4-8F45-A0E8-9E295A8CE910}"/>
                  </a:ext>
                </a:extLst>
              </p:cNvPr>
              <p:cNvSpPr/>
              <p:nvPr/>
            </p:nvSpPr>
            <p:spPr>
              <a:xfrm>
                <a:off x="4212263" y="1059216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400" dirty="0"/>
              </a:p>
            </p:txBody>
          </p:sp>
          <p:sp>
            <p:nvSpPr>
              <p:cNvPr id="29" name="모서리가 둥근 직사각형 28">
                <a:extLst>
                  <a:ext uri="{FF2B5EF4-FFF2-40B4-BE49-F238E27FC236}">
                    <a16:creationId xmlns:a16="http://schemas.microsoft.com/office/drawing/2014/main" id="{F54DD325-30EF-0740-A74A-C28514AE807C}"/>
                  </a:ext>
                </a:extLst>
              </p:cNvPr>
              <p:cNvSpPr/>
              <p:nvPr/>
            </p:nvSpPr>
            <p:spPr>
              <a:xfrm>
                <a:off x="3205396" y="826834"/>
                <a:ext cx="1006867" cy="657546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85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400" dirty="0">
                    <a:ln>
                      <a:solidFill>
                        <a:schemeClr val="accent4"/>
                      </a:solidFill>
                    </a:ln>
                    <a:solidFill>
                      <a:schemeClr val="accent4"/>
                    </a:solidFill>
                  </a:rPr>
                  <a:t>GRU</a:t>
                </a:r>
                <a:endParaRPr kumimoji="1" lang="ko-Kore-KR" altLang="en-US" sz="1400" dirty="0">
                  <a:ln>
                    <a:solidFill>
                      <a:schemeClr val="accent4"/>
                    </a:solidFill>
                  </a:ln>
                  <a:solidFill>
                    <a:schemeClr val="accent4"/>
                  </a:solidFill>
                </a:endParaRPr>
              </a:p>
            </p:txBody>
          </p:sp>
          <p:cxnSp>
            <p:nvCxnSpPr>
              <p:cNvPr id="81" name="직선 화살표 연결선 80">
                <a:extLst>
                  <a:ext uri="{FF2B5EF4-FFF2-40B4-BE49-F238E27FC236}">
                    <a16:creationId xmlns:a16="http://schemas.microsoft.com/office/drawing/2014/main" id="{AF3C2963-BD1F-9E44-87C4-8FCDDF2D85A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693680" y="573481"/>
                <a:ext cx="0" cy="217814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2" name="TextBox 81">
                    <a:extLst>
                      <a:ext uri="{FF2B5EF4-FFF2-40B4-BE49-F238E27FC236}">
                        <a16:creationId xmlns:a16="http://schemas.microsoft.com/office/drawing/2014/main" id="{79A7D0DF-2DBF-2244-AA91-B349CC47CE99}"/>
                      </a:ext>
                    </a:extLst>
                  </p:cNvPr>
                  <p:cNvSpPr txBox="1"/>
                  <p:nvPr/>
                </p:nvSpPr>
                <p:spPr>
                  <a:xfrm>
                    <a:off x="3457112" y="168610"/>
                    <a:ext cx="503435" cy="42360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</m:oMath>
                      </m:oMathPara>
                    </a14:m>
                    <a:endParaRPr kumimoji="1" lang="ko-Kore-KR" altLang="en-US" sz="1400" dirty="0"/>
                  </a:p>
                </p:txBody>
              </p:sp>
            </mc:Choice>
            <mc:Fallback xmlns="">
              <p:sp>
                <p:nvSpPr>
                  <p:cNvPr id="82" name="TextBox 81">
                    <a:extLst>
                      <a:ext uri="{FF2B5EF4-FFF2-40B4-BE49-F238E27FC236}">
                        <a16:creationId xmlns:a16="http://schemas.microsoft.com/office/drawing/2014/main" id="{79A7D0DF-2DBF-2244-AA91-B349CC47CE9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57112" y="168610"/>
                    <a:ext cx="503435" cy="423603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ore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5" name="TextBox 164">
                    <a:extLst>
                      <a:ext uri="{FF2B5EF4-FFF2-40B4-BE49-F238E27FC236}">
                        <a16:creationId xmlns:a16="http://schemas.microsoft.com/office/drawing/2014/main" id="{72C5344D-82B3-E243-A297-D3330E76E979}"/>
                      </a:ext>
                    </a:extLst>
                  </p:cNvPr>
                  <p:cNvSpPr txBox="1"/>
                  <p:nvPr/>
                </p:nvSpPr>
                <p:spPr>
                  <a:xfrm>
                    <a:off x="4787704" y="180098"/>
                    <a:ext cx="503435" cy="42413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R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</m:oMath>
                      </m:oMathPara>
                    </a14:m>
                    <a:endParaRPr kumimoji="1" lang="ko-Kore-KR" altLang="en-US" sz="1400" dirty="0"/>
                  </a:p>
                </p:txBody>
              </p:sp>
            </mc:Choice>
            <mc:Fallback xmlns="">
              <p:sp>
                <p:nvSpPr>
                  <p:cNvPr id="165" name="TextBox 164">
                    <a:extLst>
                      <a:ext uri="{FF2B5EF4-FFF2-40B4-BE49-F238E27FC236}">
                        <a16:creationId xmlns:a16="http://schemas.microsoft.com/office/drawing/2014/main" id="{72C5344D-82B3-E243-A297-D3330E76E97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87704" y="180098"/>
                    <a:ext cx="503435" cy="424130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ore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6" name="TextBox 165">
                    <a:extLst>
                      <a:ext uri="{FF2B5EF4-FFF2-40B4-BE49-F238E27FC236}">
                        <a16:creationId xmlns:a16="http://schemas.microsoft.com/office/drawing/2014/main" id="{0524971B-5AD9-AA4F-8FD7-7E5095BA062A}"/>
                      </a:ext>
                    </a:extLst>
                  </p:cNvPr>
                  <p:cNvSpPr txBox="1"/>
                  <p:nvPr/>
                </p:nvSpPr>
                <p:spPr>
                  <a:xfrm>
                    <a:off x="6206567" y="182698"/>
                    <a:ext cx="503435" cy="42561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R" sz="1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</m:oMath>
                      </m:oMathPara>
                    </a14:m>
                    <a:endParaRPr kumimoji="1" lang="ko-Kore-KR" altLang="en-US" sz="1400" dirty="0"/>
                  </a:p>
                </p:txBody>
              </p:sp>
            </mc:Choice>
            <mc:Fallback xmlns="">
              <p:sp>
                <p:nvSpPr>
                  <p:cNvPr id="166" name="TextBox 165">
                    <a:extLst>
                      <a:ext uri="{FF2B5EF4-FFF2-40B4-BE49-F238E27FC236}">
                        <a16:creationId xmlns:a16="http://schemas.microsoft.com/office/drawing/2014/main" id="{0524971B-5AD9-AA4F-8FD7-7E5095BA062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06567" y="182698"/>
                    <a:ext cx="503435" cy="425619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ore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7" name="TextBox 166">
                    <a:extLst>
                      <a:ext uri="{FF2B5EF4-FFF2-40B4-BE49-F238E27FC236}">
                        <a16:creationId xmlns:a16="http://schemas.microsoft.com/office/drawing/2014/main" id="{1539B869-8D5F-1D44-8ED7-8AB800091171}"/>
                      </a:ext>
                    </a:extLst>
                  </p:cNvPr>
                  <p:cNvSpPr txBox="1"/>
                  <p:nvPr/>
                </p:nvSpPr>
                <p:spPr>
                  <a:xfrm>
                    <a:off x="7563833" y="180098"/>
                    <a:ext cx="503435" cy="42430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  <m:sup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</m:oMath>
                      </m:oMathPara>
                    </a14:m>
                    <a:endParaRPr kumimoji="1" lang="ko-Kore-KR" altLang="en-US" sz="1400" dirty="0"/>
                  </a:p>
                </p:txBody>
              </p:sp>
            </mc:Choice>
            <mc:Fallback xmlns="">
              <p:sp>
                <p:nvSpPr>
                  <p:cNvPr id="167" name="TextBox 166">
                    <a:extLst>
                      <a:ext uri="{FF2B5EF4-FFF2-40B4-BE49-F238E27FC236}">
                        <a16:creationId xmlns:a16="http://schemas.microsoft.com/office/drawing/2014/main" id="{1539B869-8D5F-1D44-8ED7-8AB80009117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563833" y="180098"/>
                    <a:ext cx="503435" cy="424305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ore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73" name="TextBox 172">
                <a:extLst>
                  <a:ext uri="{FF2B5EF4-FFF2-40B4-BE49-F238E27FC236}">
                    <a16:creationId xmlns:a16="http://schemas.microsoft.com/office/drawing/2014/main" id="{E6E255DD-4DB0-4147-8425-72150E26C384}"/>
                  </a:ext>
                </a:extLst>
              </p:cNvPr>
              <p:cNvSpPr txBox="1"/>
              <p:nvPr/>
            </p:nvSpPr>
            <p:spPr>
              <a:xfrm>
                <a:off x="6766687" y="1488837"/>
                <a:ext cx="503435" cy="4208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sz="1400" dirty="0"/>
                  <a:t>…</a:t>
                </a:r>
                <a:endParaRPr kumimoji="1" lang="ko-Kore-KR" altLang="en-US" sz="1400" dirty="0"/>
              </a:p>
            </p:txBody>
          </p:sp>
          <p:grpSp>
            <p:nvGrpSpPr>
              <p:cNvPr id="226" name="그룹 225">
                <a:extLst>
                  <a:ext uri="{FF2B5EF4-FFF2-40B4-BE49-F238E27FC236}">
                    <a16:creationId xmlns:a16="http://schemas.microsoft.com/office/drawing/2014/main" id="{A29CB1FB-7500-9F47-80F4-55422C227ED4}"/>
                  </a:ext>
                </a:extLst>
              </p:cNvPr>
              <p:cNvGrpSpPr/>
              <p:nvPr/>
            </p:nvGrpSpPr>
            <p:grpSpPr>
              <a:xfrm>
                <a:off x="3690499" y="822841"/>
                <a:ext cx="1387011" cy="951644"/>
                <a:chOff x="3690499" y="822841"/>
                <a:chExt cx="1387011" cy="951644"/>
              </a:xfrm>
            </p:grpSpPr>
            <p:cxnSp>
              <p:nvCxnSpPr>
                <p:cNvPr id="224" name="꺾인 연결선[E] 223">
                  <a:extLst>
                    <a:ext uri="{FF2B5EF4-FFF2-40B4-BE49-F238E27FC236}">
                      <a16:creationId xmlns:a16="http://schemas.microsoft.com/office/drawing/2014/main" id="{1BFFF323-D500-F74C-BAED-47AFCE5F65F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H="1">
                  <a:off x="3656464" y="856876"/>
                  <a:ext cx="951643" cy="883574"/>
                </a:xfrm>
                <a:prstGeom prst="bentConnector3">
                  <a:avLst>
                    <a:gd name="adj1" fmla="val -24022"/>
                  </a:avLst>
                </a:prstGeom>
                <a:ln w="19050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5" name="꺾인 연결선[E] 224">
                  <a:extLst>
                    <a:ext uri="{FF2B5EF4-FFF2-40B4-BE49-F238E27FC236}">
                      <a16:creationId xmlns:a16="http://schemas.microsoft.com/office/drawing/2014/main" id="{1792808B-86F8-5144-AE78-FAE4DA28AC6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574073" y="1480388"/>
                  <a:ext cx="503437" cy="294097"/>
                </a:xfrm>
                <a:prstGeom prst="bentConnector2">
                  <a:avLst/>
                </a:prstGeom>
                <a:ln w="19050">
                  <a:solidFill>
                    <a:schemeClr val="tx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0" name="모서리가 둥근 직사각형 29">
                <a:extLst>
                  <a:ext uri="{FF2B5EF4-FFF2-40B4-BE49-F238E27FC236}">
                    <a16:creationId xmlns:a16="http://schemas.microsoft.com/office/drawing/2014/main" id="{A2842631-61F8-A142-B5F3-34662FA016F6}"/>
                  </a:ext>
                </a:extLst>
              </p:cNvPr>
              <p:cNvSpPr/>
              <p:nvPr/>
            </p:nvSpPr>
            <p:spPr>
              <a:xfrm>
                <a:off x="4538095" y="827838"/>
                <a:ext cx="1006867" cy="657546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85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400" dirty="0">
                    <a:ln>
                      <a:solidFill>
                        <a:schemeClr val="accent4"/>
                      </a:solidFill>
                    </a:ln>
                    <a:solidFill>
                      <a:schemeClr val="accent4"/>
                    </a:solidFill>
                  </a:rPr>
                  <a:t>GRU</a:t>
                </a:r>
                <a:endParaRPr kumimoji="1" lang="ko-Kore-KR" altLang="en-US" sz="1400" dirty="0">
                  <a:ln>
                    <a:solidFill>
                      <a:schemeClr val="accent4"/>
                    </a:solidFill>
                  </a:ln>
                  <a:solidFill>
                    <a:schemeClr val="accent4"/>
                  </a:solidFill>
                </a:endParaRPr>
              </a:p>
            </p:txBody>
          </p:sp>
        </p:grpSp>
        <p:grpSp>
          <p:nvGrpSpPr>
            <p:cNvPr id="238" name="그룹 237">
              <a:extLst>
                <a:ext uri="{FF2B5EF4-FFF2-40B4-BE49-F238E27FC236}">
                  <a16:creationId xmlns:a16="http://schemas.microsoft.com/office/drawing/2014/main" id="{D18C3D13-9799-EA40-AF8F-99C5705E1226}"/>
                </a:ext>
              </a:extLst>
            </p:cNvPr>
            <p:cNvGrpSpPr/>
            <p:nvPr/>
          </p:nvGrpSpPr>
          <p:grpSpPr>
            <a:xfrm>
              <a:off x="415112" y="6583596"/>
              <a:ext cx="7918076" cy="2145113"/>
              <a:chOff x="415112" y="4585463"/>
              <a:chExt cx="7918076" cy="2145113"/>
            </a:xfrm>
          </p:grpSpPr>
          <p:sp>
            <p:nvSpPr>
              <p:cNvPr id="68" name="모서리가 둥근 직사각형 67">
                <a:extLst>
                  <a:ext uri="{FF2B5EF4-FFF2-40B4-BE49-F238E27FC236}">
                    <a16:creationId xmlns:a16="http://schemas.microsoft.com/office/drawing/2014/main" id="{D597E158-E08A-8840-B3E5-473E24D21575}"/>
                  </a:ext>
                </a:extLst>
              </p:cNvPr>
              <p:cNvSpPr/>
              <p:nvPr/>
            </p:nvSpPr>
            <p:spPr>
              <a:xfrm>
                <a:off x="415112" y="5229750"/>
                <a:ext cx="1583251" cy="657546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28575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400" dirty="0">
                    <a:ln>
                      <a:solidFill>
                        <a:schemeClr val="accent6"/>
                      </a:solidFill>
                    </a:ln>
                    <a:solidFill>
                      <a:schemeClr val="accent6"/>
                    </a:solidFill>
                  </a:rPr>
                  <a:t>Encoder</a:t>
                </a:r>
                <a:endParaRPr kumimoji="1" lang="ko-Kore-KR" altLang="en-US" sz="1400" dirty="0">
                  <a:ln>
                    <a:solidFill>
                      <a:schemeClr val="accent6"/>
                    </a:solidFill>
                  </a:ln>
                  <a:solidFill>
                    <a:schemeClr val="accent6"/>
                  </a:solidFill>
                </a:endParaRPr>
              </a:p>
            </p:txBody>
          </p:sp>
          <p:sp>
            <p:nvSpPr>
              <p:cNvPr id="69" name="오른쪽 화살표[R] 68">
                <a:extLst>
                  <a:ext uri="{FF2B5EF4-FFF2-40B4-BE49-F238E27FC236}">
                    <a16:creationId xmlns:a16="http://schemas.microsoft.com/office/drawing/2014/main" id="{AD3BA518-CAFA-5F41-8C3F-8E5508ED947B}"/>
                  </a:ext>
                </a:extLst>
              </p:cNvPr>
              <p:cNvSpPr/>
              <p:nvPr/>
            </p:nvSpPr>
            <p:spPr>
              <a:xfrm>
                <a:off x="1998363" y="5450644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400"/>
              </a:p>
            </p:txBody>
          </p:sp>
          <p:cxnSp>
            <p:nvCxnSpPr>
              <p:cNvPr id="70" name="직선 화살표 연결선 69">
                <a:extLst>
                  <a:ext uri="{FF2B5EF4-FFF2-40B4-BE49-F238E27FC236}">
                    <a16:creationId xmlns:a16="http://schemas.microsoft.com/office/drawing/2014/main" id="{1038707E-1FF5-1344-8D91-DB8262919680}"/>
                  </a:ext>
                </a:extLst>
              </p:cNvPr>
              <p:cNvCxnSpPr/>
              <p:nvPr/>
            </p:nvCxnSpPr>
            <p:spPr>
              <a:xfrm flipV="1">
                <a:off x="1238028" y="5953952"/>
                <a:ext cx="0" cy="403261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2" name="오른쪽 화살표[R] 71">
                <a:extLst>
                  <a:ext uri="{FF2B5EF4-FFF2-40B4-BE49-F238E27FC236}">
                    <a16:creationId xmlns:a16="http://schemas.microsoft.com/office/drawing/2014/main" id="{8AC6F9A2-82A3-2C4B-8414-0F46DD520BDE}"/>
                  </a:ext>
                </a:extLst>
              </p:cNvPr>
              <p:cNvSpPr/>
              <p:nvPr/>
            </p:nvSpPr>
            <p:spPr>
              <a:xfrm>
                <a:off x="2821280" y="5450643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400" dirty="0"/>
              </a:p>
            </p:txBody>
          </p:sp>
          <p:grpSp>
            <p:nvGrpSpPr>
              <p:cNvPr id="73" name="그룹 72">
                <a:extLst>
                  <a:ext uri="{FF2B5EF4-FFF2-40B4-BE49-F238E27FC236}">
                    <a16:creationId xmlns:a16="http://schemas.microsoft.com/office/drawing/2014/main" id="{D8CB54B5-52D9-9049-9334-A015D7045831}"/>
                  </a:ext>
                </a:extLst>
              </p:cNvPr>
              <p:cNvGrpSpPr/>
              <p:nvPr/>
            </p:nvGrpSpPr>
            <p:grpSpPr>
              <a:xfrm>
                <a:off x="2337411" y="5085306"/>
                <a:ext cx="338014" cy="1073893"/>
                <a:chOff x="5825445" y="3355478"/>
                <a:chExt cx="493161" cy="1684962"/>
              </a:xfrm>
            </p:grpSpPr>
            <p:sp>
              <p:nvSpPr>
                <p:cNvPr id="74" name="모서리가 둥근 직사각형 73">
                  <a:extLst>
                    <a:ext uri="{FF2B5EF4-FFF2-40B4-BE49-F238E27FC236}">
                      <a16:creationId xmlns:a16="http://schemas.microsoft.com/office/drawing/2014/main" id="{25B9A114-AC1E-A541-ADA4-61A3B56D5423}"/>
                    </a:ext>
                  </a:extLst>
                </p:cNvPr>
                <p:cNvSpPr/>
                <p:nvPr/>
              </p:nvSpPr>
              <p:spPr>
                <a:xfrm>
                  <a:off x="5825445" y="3355478"/>
                  <a:ext cx="493161" cy="1684962"/>
                </a:xfrm>
                <a:prstGeom prst="round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 w="28575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 sz="1100"/>
                </a:p>
              </p:txBody>
            </p:sp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134B6236-7B62-CB44-A4C7-655F45C11A39}"/>
                    </a:ext>
                  </a:extLst>
                </p:cNvPr>
                <p:cNvSpPr txBox="1"/>
                <p:nvPr/>
              </p:nvSpPr>
              <p:spPr>
                <a:xfrm rot="16200000">
                  <a:off x="5325718" y="3949580"/>
                  <a:ext cx="1493155" cy="45064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ko-Kore-KR" sz="1050" dirty="0">
                      <a:latin typeface="Apple SD Gothic Neo" panose="02000300000000000000" pitchFamily="2" charset="-127"/>
                      <a:ea typeface="Apple SD Gothic Neo" panose="02000300000000000000" pitchFamily="2" charset="-127"/>
                    </a:rPr>
                    <a:t>Context</a:t>
                  </a:r>
                  <a:endParaRPr kumimoji="1" lang="ko-Kore-KR" altLang="en-US" sz="1050" dirty="0">
                    <a:latin typeface="Apple SD Gothic Neo" panose="02000300000000000000" pitchFamily="2" charset="-127"/>
                    <a:ea typeface="Apple SD Gothic Neo" panose="02000300000000000000" pitchFamily="2" charset="-127"/>
                  </a:endParaRPr>
                </a:p>
              </p:txBody>
            </p:sp>
          </p:grp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774F1022-29CD-684C-8208-5C5F7FE913FF}"/>
                  </a:ext>
                </a:extLst>
              </p:cNvPr>
              <p:cNvSpPr txBox="1"/>
              <p:nvPr/>
            </p:nvSpPr>
            <p:spPr>
              <a:xfrm>
                <a:off x="629036" y="6309692"/>
                <a:ext cx="1271692" cy="420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ore-KR" sz="1400" dirty="0"/>
                  <a:t>Input Data</a:t>
                </a:r>
                <a:endParaRPr kumimoji="1" lang="ko-Kore-KR" altLang="en-US" sz="1400" dirty="0"/>
              </a:p>
            </p:txBody>
          </p:sp>
          <p:sp>
            <p:nvSpPr>
              <p:cNvPr id="71" name="오른쪽 화살표[R] 70">
                <a:extLst>
                  <a:ext uri="{FF2B5EF4-FFF2-40B4-BE49-F238E27FC236}">
                    <a16:creationId xmlns:a16="http://schemas.microsoft.com/office/drawing/2014/main" id="{A7668432-660E-AF43-B213-AA4C21A85AB7}"/>
                  </a:ext>
                </a:extLst>
              </p:cNvPr>
              <p:cNvSpPr/>
              <p:nvPr/>
            </p:nvSpPr>
            <p:spPr>
              <a:xfrm>
                <a:off x="4199048" y="5450644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400" dirty="0"/>
              </a:p>
            </p:txBody>
          </p:sp>
          <p:sp>
            <p:nvSpPr>
              <p:cNvPr id="76" name="모서리가 둥근 직사각형 75">
                <a:extLst>
                  <a:ext uri="{FF2B5EF4-FFF2-40B4-BE49-F238E27FC236}">
                    <a16:creationId xmlns:a16="http://schemas.microsoft.com/office/drawing/2014/main" id="{9113F154-9A5A-E34B-B312-D8741AA10F28}"/>
                  </a:ext>
                </a:extLst>
              </p:cNvPr>
              <p:cNvSpPr/>
              <p:nvPr/>
            </p:nvSpPr>
            <p:spPr>
              <a:xfrm>
                <a:off x="3192181" y="5229750"/>
                <a:ext cx="1006867" cy="657546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85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400" dirty="0">
                    <a:ln>
                      <a:solidFill>
                        <a:schemeClr val="accent4"/>
                      </a:solidFill>
                    </a:ln>
                    <a:solidFill>
                      <a:schemeClr val="accent4"/>
                    </a:solidFill>
                  </a:rPr>
                  <a:t>GRU</a:t>
                </a:r>
                <a:endParaRPr kumimoji="1" lang="ko-Kore-KR" altLang="en-US" sz="1400" dirty="0">
                  <a:ln>
                    <a:solidFill>
                      <a:schemeClr val="accent4"/>
                    </a:solidFill>
                  </a:ln>
                  <a:solidFill>
                    <a:schemeClr val="accent4"/>
                  </a:solidFill>
                </a:endParaRPr>
              </a:p>
            </p:txBody>
          </p:sp>
          <p:cxnSp>
            <p:nvCxnSpPr>
              <p:cNvPr id="85" name="직선 화살표 연결선 84">
                <a:extLst>
                  <a:ext uri="{FF2B5EF4-FFF2-40B4-BE49-F238E27FC236}">
                    <a16:creationId xmlns:a16="http://schemas.microsoft.com/office/drawing/2014/main" id="{3572560E-D394-BB47-9A63-41360F683D9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680465" y="5002677"/>
                <a:ext cx="0" cy="217814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6" name="TextBox 85">
                    <a:extLst>
                      <a:ext uri="{FF2B5EF4-FFF2-40B4-BE49-F238E27FC236}">
                        <a16:creationId xmlns:a16="http://schemas.microsoft.com/office/drawing/2014/main" id="{F5489C12-2567-844A-A8E4-B25AF934275C}"/>
                      </a:ext>
                    </a:extLst>
                  </p:cNvPr>
                  <p:cNvSpPr txBox="1"/>
                  <p:nvPr/>
                </p:nvSpPr>
                <p:spPr>
                  <a:xfrm>
                    <a:off x="3443897" y="4597806"/>
                    <a:ext cx="503435" cy="42439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p>
                          </m:sSubSup>
                        </m:oMath>
                      </m:oMathPara>
                    </a14:m>
                    <a:endParaRPr kumimoji="1" lang="ko-Kore-KR" altLang="en-US" sz="1400" dirty="0"/>
                  </a:p>
                </p:txBody>
              </p:sp>
            </mc:Choice>
            <mc:Fallback xmlns="">
              <p:sp>
                <p:nvSpPr>
                  <p:cNvPr id="86" name="TextBox 85">
                    <a:extLst>
                      <a:ext uri="{FF2B5EF4-FFF2-40B4-BE49-F238E27FC236}">
                        <a16:creationId xmlns:a16="http://schemas.microsoft.com/office/drawing/2014/main" id="{F5489C12-2567-844A-A8E4-B25AF934275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43897" y="4597806"/>
                    <a:ext cx="503435" cy="424391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ore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04" name="오른쪽 화살표[R] 203">
                <a:extLst>
                  <a:ext uri="{FF2B5EF4-FFF2-40B4-BE49-F238E27FC236}">
                    <a16:creationId xmlns:a16="http://schemas.microsoft.com/office/drawing/2014/main" id="{B7C6D0B2-F896-DA49-A4AA-C9609C46C835}"/>
                  </a:ext>
                </a:extLst>
              </p:cNvPr>
              <p:cNvSpPr/>
              <p:nvPr/>
            </p:nvSpPr>
            <p:spPr>
              <a:xfrm>
                <a:off x="5559166" y="5454097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400"/>
              </a:p>
            </p:txBody>
          </p:sp>
          <p:sp>
            <p:nvSpPr>
              <p:cNvPr id="205" name="오른쪽 화살표[R] 204">
                <a:extLst>
                  <a:ext uri="{FF2B5EF4-FFF2-40B4-BE49-F238E27FC236}">
                    <a16:creationId xmlns:a16="http://schemas.microsoft.com/office/drawing/2014/main" id="{A8A5C0CD-0B2E-AC4F-B55C-DFFA9FDC0842}"/>
                  </a:ext>
                </a:extLst>
              </p:cNvPr>
              <p:cNvSpPr/>
              <p:nvPr/>
            </p:nvSpPr>
            <p:spPr>
              <a:xfrm>
                <a:off x="6946177" y="5454097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400"/>
              </a:p>
            </p:txBody>
          </p:sp>
          <p:grpSp>
            <p:nvGrpSpPr>
              <p:cNvPr id="206" name="그룹 205">
                <a:extLst>
                  <a:ext uri="{FF2B5EF4-FFF2-40B4-BE49-F238E27FC236}">
                    <a16:creationId xmlns:a16="http://schemas.microsoft.com/office/drawing/2014/main" id="{53C95B26-9F3F-D343-8BA7-FE9249635F53}"/>
                  </a:ext>
                </a:extLst>
              </p:cNvPr>
              <p:cNvGrpSpPr/>
              <p:nvPr/>
            </p:nvGrpSpPr>
            <p:grpSpPr>
              <a:xfrm>
                <a:off x="5053626" y="5229750"/>
                <a:ext cx="1387011" cy="951644"/>
                <a:chOff x="7202181" y="3812677"/>
                <a:chExt cx="1387011" cy="951644"/>
              </a:xfrm>
            </p:grpSpPr>
            <p:cxnSp>
              <p:nvCxnSpPr>
                <p:cNvPr id="207" name="꺾인 연결선[E] 206">
                  <a:extLst>
                    <a:ext uri="{FF2B5EF4-FFF2-40B4-BE49-F238E27FC236}">
                      <a16:creationId xmlns:a16="http://schemas.microsoft.com/office/drawing/2014/main" id="{0710D5F1-7E4E-8D4F-A0B3-4170A02A361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H="1">
                  <a:off x="7168146" y="3846712"/>
                  <a:ext cx="951643" cy="883574"/>
                </a:xfrm>
                <a:prstGeom prst="bentConnector3">
                  <a:avLst>
                    <a:gd name="adj1" fmla="val -24022"/>
                  </a:avLst>
                </a:prstGeom>
                <a:ln w="19050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8" name="꺾인 연결선[E] 207">
                  <a:extLst>
                    <a:ext uri="{FF2B5EF4-FFF2-40B4-BE49-F238E27FC236}">
                      <a16:creationId xmlns:a16="http://schemas.microsoft.com/office/drawing/2014/main" id="{2D47E6A5-6ECD-0445-AE9B-87B77BA3BA2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085755" y="4470224"/>
                  <a:ext cx="503437" cy="294097"/>
                </a:xfrm>
                <a:prstGeom prst="bentConnector2">
                  <a:avLst/>
                </a:prstGeom>
                <a:ln w="19050">
                  <a:solidFill>
                    <a:schemeClr val="tx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9" name="그룹 208">
                <a:extLst>
                  <a:ext uri="{FF2B5EF4-FFF2-40B4-BE49-F238E27FC236}">
                    <a16:creationId xmlns:a16="http://schemas.microsoft.com/office/drawing/2014/main" id="{AC8D644C-1CB4-B345-AC21-1E3EFFFA7296}"/>
                  </a:ext>
                </a:extLst>
              </p:cNvPr>
              <p:cNvGrpSpPr/>
              <p:nvPr/>
            </p:nvGrpSpPr>
            <p:grpSpPr>
              <a:xfrm>
                <a:off x="6472489" y="5229750"/>
                <a:ext cx="1387011" cy="951644"/>
                <a:chOff x="7202181" y="3812677"/>
                <a:chExt cx="1387011" cy="951644"/>
              </a:xfrm>
            </p:grpSpPr>
            <p:cxnSp>
              <p:nvCxnSpPr>
                <p:cNvPr id="210" name="꺾인 연결선[E] 209">
                  <a:extLst>
                    <a:ext uri="{FF2B5EF4-FFF2-40B4-BE49-F238E27FC236}">
                      <a16:creationId xmlns:a16="http://schemas.microsoft.com/office/drawing/2014/main" id="{7D87F2F0-8E43-E348-A2A3-DC1BDD2F76B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H="1">
                  <a:off x="7168146" y="3846712"/>
                  <a:ext cx="951643" cy="883574"/>
                </a:xfrm>
                <a:prstGeom prst="bentConnector3">
                  <a:avLst>
                    <a:gd name="adj1" fmla="val -24022"/>
                  </a:avLst>
                </a:prstGeom>
                <a:ln w="19050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1" name="꺾인 연결선[E] 210">
                  <a:extLst>
                    <a:ext uri="{FF2B5EF4-FFF2-40B4-BE49-F238E27FC236}">
                      <a16:creationId xmlns:a16="http://schemas.microsoft.com/office/drawing/2014/main" id="{79FACAC5-A7B3-244F-8028-375B57E91CE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085755" y="4470224"/>
                  <a:ext cx="503437" cy="294097"/>
                </a:xfrm>
                <a:prstGeom prst="bentConnector2">
                  <a:avLst/>
                </a:prstGeom>
                <a:ln w="19050">
                  <a:solidFill>
                    <a:schemeClr val="tx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13" name="모서리가 둥근 직사각형 212">
                <a:extLst>
                  <a:ext uri="{FF2B5EF4-FFF2-40B4-BE49-F238E27FC236}">
                    <a16:creationId xmlns:a16="http://schemas.microsoft.com/office/drawing/2014/main" id="{DEF59E02-62CB-934C-8D93-D2469275CF6C}"/>
                  </a:ext>
                </a:extLst>
              </p:cNvPr>
              <p:cNvSpPr/>
              <p:nvPr/>
            </p:nvSpPr>
            <p:spPr>
              <a:xfrm>
                <a:off x="5939310" y="5233203"/>
                <a:ext cx="1006867" cy="657546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85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400" dirty="0">
                    <a:ln>
                      <a:solidFill>
                        <a:schemeClr val="accent4"/>
                      </a:solidFill>
                    </a:ln>
                    <a:solidFill>
                      <a:schemeClr val="accent4"/>
                    </a:solidFill>
                  </a:rPr>
                  <a:t>GRU</a:t>
                </a:r>
                <a:endParaRPr kumimoji="1" lang="ko-Kore-KR" altLang="en-US" sz="1400" dirty="0">
                  <a:ln>
                    <a:solidFill>
                      <a:schemeClr val="accent4"/>
                    </a:solidFill>
                  </a:ln>
                  <a:solidFill>
                    <a:schemeClr val="accent4"/>
                  </a:solidFill>
                </a:endParaRPr>
              </a:p>
            </p:txBody>
          </p:sp>
          <p:sp>
            <p:nvSpPr>
              <p:cNvPr id="214" name="모서리가 둥근 직사각형 213">
                <a:extLst>
                  <a:ext uri="{FF2B5EF4-FFF2-40B4-BE49-F238E27FC236}">
                    <a16:creationId xmlns:a16="http://schemas.microsoft.com/office/drawing/2014/main" id="{6F6EDF8E-0776-4641-9679-B74CA06E814A}"/>
                  </a:ext>
                </a:extLst>
              </p:cNvPr>
              <p:cNvSpPr/>
              <p:nvPr/>
            </p:nvSpPr>
            <p:spPr>
              <a:xfrm>
                <a:off x="7326321" y="5233203"/>
                <a:ext cx="1006867" cy="657546"/>
              </a:xfrm>
              <a:prstGeom prst="roundRect">
                <a:avLst/>
              </a:prstGeom>
              <a:solidFill>
                <a:schemeClr val="bg1">
                  <a:lumMod val="50000"/>
                </a:schemeClr>
              </a:solidFill>
              <a:ln w="28575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400" dirty="0">
                    <a:ln>
                      <a:solidFill>
                        <a:schemeClr val="bg2">
                          <a:lumMod val="75000"/>
                        </a:schemeClr>
                      </a:solidFill>
                    </a:ln>
                    <a:solidFill>
                      <a:schemeClr val="bg2">
                        <a:lumMod val="75000"/>
                      </a:schemeClr>
                    </a:solidFill>
                  </a:rPr>
                  <a:t>GRU</a:t>
                </a:r>
                <a:endParaRPr kumimoji="1" lang="ko-Kore-KR" altLang="en-US" sz="1400" dirty="0">
                  <a:ln>
                    <a:solidFill>
                      <a:schemeClr val="bg2">
                        <a:lumMod val="75000"/>
                      </a:schemeClr>
                    </a:solidFill>
                  </a:ln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5" name="TextBox 214">
                    <a:extLst>
                      <a:ext uri="{FF2B5EF4-FFF2-40B4-BE49-F238E27FC236}">
                        <a16:creationId xmlns:a16="http://schemas.microsoft.com/office/drawing/2014/main" id="{C7A8BA53-EA93-B040-81E4-6EF9361FE90C}"/>
                      </a:ext>
                    </a:extLst>
                  </p:cNvPr>
                  <p:cNvSpPr txBox="1"/>
                  <p:nvPr/>
                </p:nvSpPr>
                <p:spPr>
                  <a:xfrm>
                    <a:off x="4801908" y="4585463"/>
                    <a:ext cx="503435" cy="42491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R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p>
                          </m:sSubSup>
                        </m:oMath>
                      </m:oMathPara>
                    </a14:m>
                    <a:endParaRPr kumimoji="1" lang="ko-Kore-KR" altLang="en-US" sz="1400" dirty="0"/>
                  </a:p>
                </p:txBody>
              </p:sp>
            </mc:Choice>
            <mc:Fallback xmlns="">
              <p:sp>
                <p:nvSpPr>
                  <p:cNvPr id="215" name="TextBox 214">
                    <a:extLst>
                      <a:ext uri="{FF2B5EF4-FFF2-40B4-BE49-F238E27FC236}">
                        <a16:creationId xmlns:a16="http://schemas.microsoft.com/office/drawing/2014/main" id="{C7A8BA53-EA93-B040-81E4-6EF9361FE90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01908" y="4585463"/>
                    <a:ext cx="503435" cy="424917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b="-4000"/>
                    </a:stretch>
                  </a:blipFill>
                </p:spPr>
                <p:txBody>
                  <a:bodyPr/>
                  <a:lstStyle/>
                  <a:p>
                    <a:r>
                      <a:rPr lang="ko-Kore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6" name="TextBox 215">
                    <a:extLst>
                      <a:ext uri="{FF2B5EF4-FFF2-40B4-BE49-F238E27FC236}">
                        <a16:creationId xmlns:a16="http://schemas.microsoft.com/office/drawing/2014/main" id="{AF1FB747-538D-2641-AE05-92BEAEF82A6B}"/>
                      </a:ext>
                    </a:extLst>
                  </p:cNvPr>
                  <p:cNvSpPr txBox="1"/>
                  <p:nvPr/>
                </p:nvSpPr>
                <p:spPr>
                  <a:xfrm>
                    <a:off x="6220771" y="4588063"/>
                    <a:ext cx="503435" cy="42640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R" sz="1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p>
                          </m:sSubSup>
                        </m:oMath>
                      </m:oMathPara>
                    </a14:m>
                    <a:endParaRPr kumimoji="1" lang="ko-Kore-KR" altLang="en-US" sz="1400" dirty="0"/>
                  </a:p>
                </p:txBody>
              </p:sp>
            </mc:Choice>
            <mc:Fallback xmlns="">
              <p:sp>
                <p:nvSpPr>
                  <p:cNvPr id="216" name="TextBox 215">
                    <a:extLst>
                      <a:ext uri="{FF2B5EF4-FFF2-40B4-BE49-F238E27FC236}">
                        <a16:creationId xmlns:a16="http://schemas.microsoft.com/office/drawing/2014/main" id="{AF1FB747-538D-2641-AE05-92BEAEF82A6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20771" y="4588063"/>
                    <a:ext cx="503435" cy="426409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b="-3846"/>
                    </a:stretch>
                  </a:blipFill>
                </p:spPr>
                <p:txBody>
                  <a:bodyPr/>
                  <a:lstStyle/>
                  <a:p>
                    <a:r>
                      <a:rPr lang="ko-Kore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7" name="TextBox 216">
                    <a:extLst>
                      <a:ext uri="{FF2B5EF4-FFF2-40B4-BE49-F238E27FC236}">
                        <a16:creationId xmlns:a16="http://schemas.microsoft.com/office/drawing/2014/main" id="{262A2C94-1499-3A45-91F7-68B6C6CA02F3}"/>
                      </a:ext>
                    </a:extLst>
                  </p:cNvPr>
                  <p:cNvSpPr txBox="1"/>
                  <p:nvPr/>
                </p:nvSpPr>
                <p:spPr>
                  <a:xfrm>
                    <a:off x="7578037" y="4585463"/>
                    <a:ext cx="503435" cy="42509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  <m:sup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p>
                          </m:sSubSup>
                        </m:oMath>
                      </m:oMathPara>
                    </a14:m>
                    <a:endParaRPr kumimoji="1" lang="ko-Kore-KR" altLang="en-US" sz="1400" dirty="0"/>
                  </a:p>
                </p:txBody>
              </p:sp>
            </mc:Choice>
            <mc:Fallback xmlns="">
              <p:sp>
                <p:nvSpPr>
                  <p:cNvPr id="217" name="TextBox 216">
                    <a:extLst>
                      <a:ext uri="{FF2B5EF4-FFF2-40B4-BE49-F238E27FC236}">
                        <a16:creationId xmlns:a16="http://schemas.microsoft.com/office/drawing/2014/main" id="{262A2C94-1499-3A45-91F7-68B6C6CA02F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578037" y="4585463"/>
                    <a:ext cx="503435" cy="425092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b="-4000"/>
                    </a:stretch>
                  </a:blipFill>
                </p:spPr>
                <p:txBody>
                  <a:bodyPr/>
                  <a:lstStyle/>
                  <a:p>
                    <a:r>
                      <a:rPr lang="ko-Kore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230" name="그룹 229">
                <a:extLst>
                  <a:ext uri="{FF2B5EF4-FFF2-40B4-BE49-F238E27FC236}">
                    <a16:creationId xmlns:a16="http://schemas.microsoft.com/office/drawing/2014/main" id="{7A4D568B-4CE1-684A-9564-C720109DA7B4}"/>
                  </a:ext>
                </a:extLst>
              </p:cNvPr>
              <p:cNvGrpSpPr/>
              <p:nvPr/>
            </p:nvGrpSpPr>
            <p:grpSpPr>
              <a:xfrm>
                <a:off x="3687004" y="5252441"/>
                <a:ext cx="1387011" cy="951644"/>
                <a:chOff x="3690499" y="822841"/>
                <a:chExt cx="1387011" cy="951644"/>
              </a:xfrm>
            </p:grpSpPr>
            <p:cxnSp>
              <p:nvCxnSpPr>
                <p:cNvPr id="231" name="꺾인 연결선[E] 230">
                  <a:extLst>
                    <a:ext uri="{FF2B5EF4-FFF2-40B4-BE49-F238E27FC236}">
                      <a16:creationId xmlns:a16="http://schemas.microsoft.com/office/drawing/2014/main" id="{60D2FE4E-83EE-E245-AEFC-8D9B5A0E73B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H="1">
                  <a:off x="3656464" y="856876"/>
                  <a:ext cx="951643" cy="883574"/>
                </a:xfrm>
                <a:prstGeom prst="bentConnector3">
                  <a:avLst>
                    <a:gd name="adj1" fmla="val -24022"/>
                  </a:avLst>
                </a:prstGeom>
                <a:ln w="19050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2" name="꺾인 연결선[E] 231">
                  <a:extLst>
                    <a:ext uri="{FF2B5EF4-FFF2-40B4-BE49-F238E27FC236}">
                      <a16:creationId xmlns:a16="http://schemas.microsoft.com/office/drawing/2014/main" id="{57A2F547-567A-2045-8263-FB5D0EFF170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574073" y="1480388"/>
                  <a:ext cx="503437" cy="294097"/>
                </a:xfrm>
                <a:prstGeom prst="bentConnector2">
                  <a:avLst/>
                </a:prstGeom>
                <a:ln w="19050">
                  <a:solidFill>
                    <a:schemeClr val="tx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12" name="모서리가 둥근 직사각형 211">
                <a:extLst>
                  <a:ext uri="{FF2B5EF4-FFF2-40B4-BE49-F238E27FC236}">
                    <a16:creationId xmlns:a16="http://schemas.microsoft.com/office/drawing/2014/main" id="{9FAC8616-045B-AD4A-B2D8-B01E4016117D}"/>
                  </a:ext>
                </a:extLst>
              </p:cNvPr>
              <p:cNvSpPr/>
              <p:nvPr/>
            </p:nvSpPr>
            <p:spPr>
              <a:xfrm>
                <a:off x="4552299" y="5233203"/>
                <a:ext cx="1006867" cy="657546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85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400" dirty="0">
                    <a:ln>
                      <a:solidFill>
                        <a:schemeClr val="accent4"/>
                      </a:solidFill>
                    </a:ln>
                    <a:solidFill>
                      <a:schemeClr val="accent4"/>
                    </a:solidFill>
                  </a:rPr>
                  <a:t>GRU</a:t>
                </a:r>
                <a:endParaRPr kumimoji="1" lang="ko-Kore-KR" altLang="en-US" sz="1400" dirty="0">
                  <a:ln>
                    <a:solidFill>
                      <a:schemeClr val="accent4"/>
                    </a:solidFill>
                  </a:ln>
                  <a:solidFill>
                    <a:schemeClr val="accent4"/>
                  </a:solidFill>
                </a:endParaRPr>
              </a:p>
            </p:txBody>
          </p:sp>
        </p:grpSp>
        <p:grpSp>
          <p:nvGrpSpPr>
            <p:cNvPr id="269" name="그룹 268">
              <a:extLst>
                <a:ext uri="{FF2B5EF4-FFF2-40B4-BE49-F238E27FC236}">
                  <a16:creationId xmlns:a16="http://schemas.microsoft.com/office/drawing/2014/main" id="{5A13D9AF-F087-7E42-8A18-B0F9FB9467C8}"/>
                </a:ext>
              </a:extLst>
            </p:cNvPr>
            <p:cNvGrpSpPr/>
            <p:nvPr/>
          </p:nvGrpSpPr>
          <p:grpSpPr>
            <a:xfrm>
              <a:off x="3427612" y="2887531"/>
              <a:ext cx="558140" cy="503962"/>
              <a:chOff x="10606168" y="1365662"/>
              <a:chExt cx="558140" cy="503962"/>
            </a:xfrm>
          </p:grpSpPr>
          <p:cxnSp>
            <p:nvCxnSpPr>
              <p:cNvPr id="234" name="직선 연결선[R] 233">
                <a:extLst>
                  <a:ext uri="{FF2B5EF4-FFF2-40B4-BE49-F238E27FC236}">
                    <a16:creationId xmlns:a16="http://schemas.microsoft.com/office/drawing/2014/main" id="{7D4D91AA-0C79-8748-9BDF-67EFCC9CDF0D}"/>
                  </a:ext>
                </a:extLst>
              </p:cNvPr>
              <p:cNvCxnSpPr/>
              <p:nvPr/>
            </p:nvCxnSpPr>
            <p:spPr>
              <a:xfrm>
                <a:off x="10606168" y="1365662"/>
                <a:ext cx="558140" cy="492506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직선 연결선[R] 234">
                <a:extLst>
                  <a:ext uri="{FF2B5EF4-FFF2-40B4-BE49-F238E27FC236}">
                    <a16:creationId xmlns:a16="http://schemas.microsoft.com/office/drawing/2014/main" id="{10E10179-7893-AC4A-BBD7-8B893C51AF2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606168" y="1377118"/>
                <a:ext cx="558140" cy="492506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9" name="그룹 238">
              <a:extLst>
                <a:ext uri="{FF2B5EF4-FFF2-40B4-BE49-F238E27FC236}">
                  <a16:creationId xmlns:a16="http://schemas.microsoft.com/office/drawing/2014/main" id="{6C198353-B3C4-1E42-816A-8507256B4291}"/>
                </a:ext>
              </a:extLst>
            </p:cNvPr>
            <p:cNvGrpSpPr/>
            <p:nvPr/>
          </p:nvGrpSpPr>
          <p:grpSpPr>
            <a:xfrm>
              <a:off x="415112" y="4486228"/>
              <a:ext cx="7918076" cy="2145113"/>
              <a:chOff x="415112" y="4585463"/>
              <a:chExt cx="7918076" cy="2145113"/>
            </a:xfrm>
          </p:grpSpPr>
          <p:sp>
            <p:nvSpPr>
              <p:cNvPr id="240" name="모서리가 둥근 직사각형 239">
                <a:extLst>
                  <a:ext uri="{FF2B5EF4-FFF2-40B4-BE49-F238E27FC236}">
                    <a16:creationId xmlns:a16="http://schemas.microsoft.com/office/drawing/2014/main" id="{D7F87111-2D8E-DD4F-BAD0-2A788ED0FEF2}"/>
                  </a:ext>
                </a:extLst>
              </p:cNvPr>
              <p:cNvSpPr/>
              <p:nvPr/>
            </p:nvSpPr>
            <p:spPr>
              <a:xfrm>
                <a:off x="415112" y="5229750"/>
                <a:ext cx="1583251" cy="657546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28575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400" dirty="0">
                    <a:ln>
                      <a:solidFill>
                        <a:schemeClr val="accent6"/>
                      </a:solidFill>
                    </a:ln>
                    <a:solidFill>
                      <a:schemeClr val="accent6"/>
                    </a:solidFill>
                  </a:rPr>
                  <a:t>Encoder</a:t>
                </a:r>
                <a:endParaRPr kumimoji="1" lang="ko-Kore-KR" altLang="en-US" sz="1400" dirty="0">
                  <a:ln>
                    <a:solidFill>
                      <a:schemeClr val="accent6"/>
                    </a:solidFill>
                  </a:ln>
                  <a:solidFill>
                    <a:schemeClr val="accent6"/>
                  </a:solidFill>
                </a:endParaRPr>
              </a:p>
            </p:txBody>
          </p:sp>
          <p:sp>
            <p:nvSpPr>
              <p:cNvPr id="241" name="오른쪽 화살표[R] 240">
                <a:extLst>
                  <a:ext uri="{FF2B5EF4-FFF2-40B4-BE49-F238E27FC236}">
                    <a16:creationId xmlns:a16="http://schemas.microsoft.com/office/drawing/2014/main" id="{185E8470-1502-C240-B85D-68CA2FAC9523}"/>
                  </a:ext>
                </a:extLst>
              </p:cNvPr>
              <p:cNvSpPr/>
              <p:nvPr/>
            </p:nvSpPr>
            <p:spPr>
              <a:xfrm>
                <a:off x="1998363" y="5450644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400"/>
              </a:p>
            </p:txBody>
          </p:sp>
          <p:cxnSp>
            <p:nvCxnSpPr>
              <p:cNvPr id="242" name="직선 화살표 연결선 241">
                <a:extLst>
                  <a:ext uri="{FF2B5EF4-FFF2-40B4-BE49-F238E27FC236}">
                    <a16:creationId xmlns:a16="http://schemas.microsoft.com/office/drawing/2014/main" id="{28CA8BAE-C4B5-4945-ABB4-EBEE4E0E9B2D}"/>
                  </a:ext>
                </a:extLst>
              </p:cNvPr>
              <p:cNvCxnSpPr/>
              <p:nvPr/>
            </p:nvCxnSpPr>
            <p:spPr>
              <a:xfrm flipV="1">
                <a:off x="1238028" y="5953952"/>
                <a:ext cx="0" cy="403261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3" name="오른쪽 화살표[R] 242">
                <a:extLst>
                  <a:ext uri="{FF2B5EF4-FFF2-40B4-BE49-F238E27FC236}">
                    <a16:creationId xmlns:a16="http://schemas.microsoft.com/office/drawing/2014/main" id="{56D31843-6453-EC41-9B26-0A4D9CD002AB}"/>
                  </a:ext>
                </a:extLst>
              </p:cNvPr>
              <p:cNvSpPr/>
              <p:nvPr/>
            </p:nvSpPr>
            <p:spPr>
              <a:xfrm>
                <a:off x="2821280" y="5450643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400" dirty="0"/>
              </a:p>
            </p:txBody>
          </p:sp>
          <p:grpSp>
            <p:nvGrpSpPr>
              <p:cNvPr id="244" name="그룹 243">
                <a:extLst>
                  <a:ext uri="{FF2B5EF4-FFF2-40B4-BE49-F238E27FC236}">
                    <a16:creationId xmlns:a16="http://schemas.microsoft.com/office/drawing/2014/main" id="{ED9CDF83-D41A-3C46-8DAA-3A2084455E8B}"/>
                  </a:ext>
                </a:extLst>
              </p:cNvPr>
              <p:cNvGrpSpPr/>
              <p:nvPr/>
            </p:nvGrpSpPr>
            <p:grpSpPr>
              <a:xfrm>
                <a:off x="2337411" y="5085306"/>
                <a:ext cx="338014" cy="1073893"/>
                <a:chOff x="5825445" y="3355478"/>
                <a:chExt cx="493161" cy="1684962"/>
              </a:xfrm>
            </p:grpSpPr>
            <p:sp>
              <p:nvSpPr>
                <p:cNvPr id="267" name="모서리가 둥근 직사각형 266">
                  <a:extLst>
                    <a:ext uri="{FF2B5EF4-FFF2-40B4-BE49-F238E27FC236}">
                      <a16:creationId xmlns:a16="http://schemas.microsoft.com/office/drawing/2014/main" id="{2421E942-04E4-7644-B356-50616397EFAB}"/>
                    </a:ext>
                  </a:extLst>
                </p:cNvPr>
                <p:cNvSpPr/>
                <p:nvPr/>
              </p:nvSpPr>
              <p:spPr>
                <a:xfrm>
                  <a:off x="5825445" y="3355478"/>
                  <a:ext cx="493161" cy="1684962"/>
                </a:xfrm>
                <a:prstGeom prst="round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 w="28575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 sz="1100"/>
                </a:p>
              </p:txBody>
            </p:sp>
            <p:sp>
              <p:nvSpPr>
                <p:cNvPr id="268" name="TextBox 267">
                  <a:extLst>
                    <a:ext uri="{FF2B5EF4-FFF2-40B4-BE49-F238E27FC236}">
                      <a16:creationId xmlns:a16="http://schemas.microsoft.com/office/drawing/2014/main" id="{18F5E9AC-670C-A341-B9A9-CD0EA4399EF2}"/>
                    </a:ext>
                  </a:extLst>
                </p:cNvPr>
                <p:cNvSpPr txBox="1"/>
                <p:nvPr/>
              </p:nvSpPr>
              <p:spPr>
                <a:xfrm rot="16200000">
                  <a:off x="5325718" y="3949580"/>
                  <a:ext cx="1493155" cy="45064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ko-Kore-KR" sz="1050" dirty="0">
                      <a:latin typeface="Apple SD Gothic Neo" panose="02000300000000000000" pitchFamily="2" charset="-127"/>
                      <a:ea typeface="Apple SD Gothic Neo" panose="02000300000000000000" pitchFamily="2" charset="-127"/>
                    </a:rPr>
                    <a:t>Context</a:t>
                  </a:r>
                  <a:endParaRPr kumimoji="1" lang="ko-Kore-KR" altLang="en-US" sz="1050" dirty="0">
                    <a:latin typeface="Apple SD Gothic Neo" panose="02000300000000000000" pitchFamily="2" charset="-127"/>
                    <a:ea typeface="Apple SD Gothic Neo" panose="02000300000000000000" pitchFamily="2" charset="-127"/>
                  </a:endParaRPr>
                </a:p>
              </p:txBody>
            </p:sp>
          </p:grpSp>
          <p:sp>
            <p:nvSpPr>
              <p:cNvPr id="245" name="TextBox 244">
                <a:extLst>
                  <a:ext uri="{FF2B5EF4-FFF2-40B4-BE49-F238E27FC236}">
                    <a16:creationId xmlns:a16="http://schemas.microsoft.com/office/drawing/2014/main" id="{0009745C-B6C7-8843-BC99-9DE24EF11232}"/>
                  </a:ext>
                </a:extLst>
              </p:cNvPr>
              <p:cNvSpPr txBox="1"/>
              <p:nvPr/>
            </p:nvSpPr>
            <p:spPr>
              <a:xfrm>
                <a:off x="629036" y="6309692"/>
                <a:ext cx="1271692" cy="420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ore-KR" sz="1400" dirty="0"/>
                  <a:t>Input Data</a:t>
                </a:r>
                <a:endParaRPr kumimoji="1" lang="ko-Kore-KR" altLang="en-US" sz="1400" dirty="0"/>
              </a:p>
            </p:txBody>
          </p:sp>
          <p:sp>
            <p:nvSpPr>
              <p:cNvPr id="246" name="오른쪽 화살표[R] 245">
                <a:extLst>
                  <a:ext uri="{FF2B5EF4-FFF2-40B4-BE49-F238E27FC236}">
                    <a16:creationId xmlns:a16="http://schemas.microsoft.com/office/drawing/2014/main" id="{C72C6CBC-B973-394E-ADE6-8365C7BDB6C3}"/>
                  </a:ext>
                </a:extLst>
              </p:cNvPr>
              <p:cNvSpPr/>
              <p:nvPr/>
            </p:nvSpPr>
            <p:spPr>
              <a:xfrm>
                <a:off x="4199048" y="5450644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400" dirty="0"/>
              </a:p>
            </p:txBody>
          </p:sp>
          <p:sp>
            <p:nvSpPr>
              <p:cNvPr id="247" name="모서리가 둥근 직사각형 246">
                <a:extLst>
                  <a:ext uri="{FF2B5EF4-FFF2-40B4-BE49-F238E27FC236}">
                    <a16:creationId xmlns:a16="http://schemas.microsoft.com/office/drawing/2014/main" id="{A0FEB68B-503F-E048-A318-D14C52327B45}"/>
                  </a:ext>
                </a:extLst>
              </p:cNvPr>
              <p:cNvSpPr/>
              <p:nvPr/>
            </p:nvSpPr>
            <p:spPr>
              <a:xfrm>
                <a:off x="3192181" y="5229750"/>
                <a:ext cx="1006867" cy="657546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85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400" dirty="0">
                    <a:ln>
                      <a:solidFill>
                        <a:schemeClr val="accent4"/>
                      </a:solidFill>
                    </a:ln>
                    <a:solidFill>
                      <a:schemeClr val="accent4"/>
                    </a:solidFill>
                  </a:rPr>
                  <a:t>GRU</a:t>
                </a:r>
                <a:endParaRPr kumimoji="1" lang="ko-Kore-KR" altLang="en-US" sz="1400" dirty="0">
                  <a:ln>
                    <a:solidFill>
                      <a:schemeClr val="accent4"/>
                    </a:solidFill>
                  </a:ln>
                  <a:solidFill>
                    <a:schemeClr val="accent4"/>
                  </a:solidFill>
                </a:endParaRPr>
              </a:p>
            </p:txBody>
          </p:sp>
          <p:cxnSp>
            <p:nvCxnSpPr>
              <p:cNvPr id="248" name="직선 화살표 연결선 247">
                <a:extLst>
                  <a:ext uri="{FF2B5EF4-FFF2-40B4-BE49-F238E27FC236}">
                    <a16:creationId xmlns:a16="http://schemas.microsoft.com/office/drawing/2014/main" id="{72C627ED-5D91-C74A-86F4-F49EE15D7A1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680465" y="5002677"/>
                <a:ext cx="0" cy="217814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9" name="TextBox 248">
                    <a:extLst>
                      <a:ext uri="{FF2B5EF4-FFF2-40B4-BE49-F238E27FC236}">
                        <a16:creationId xmlns:a16="http://schemas.microsoft.com/office/drawing/2014/main" id="{B9278607-D049-2A4D-8556-8564CA9A5ED6}"/>
                      </a:ext>
                    </a:extLst>
                  </p:cNvPr>
                  <p:cNvSpPr txBox="1"/>
                  <p:nvPr/>
                </p:nvSpPr>
                <p:spPr>
                  <a:xfrm>
                    <a:off x="3443897" y="4597806"/>
                    <a:ext cx="503435" cy="42439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bSup>
                        </m:oMath>
                      </m:oMathPara>
                    </a14:m>
                    <a:endParaRPr kumimoji="1" lang="ko-Kore-KR" altLang="en-US" sz="1400" dirty="0"/>
                  </a:p>
                </p:txBody>
              </p:sp>
            </mc:Choice>
            <mc:Fallback xmlns="">
              <p:sp>
                <p:nvSpPr>
                  <p:cNvPr id="249" name="TextBox 248">
                    <a:extLst>
                      <a:ext uri="{FF2B5EF4-FFF2-40B4-BE49-F238E27FC236}">
                        <a16:creationId xmlns:a16="http://schemas.microsoft.com/office/drawing/2014/main" id="{B9278607-D049-2A4D-8556-8564CA9A5ED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43897" y="4597806"/>
                    <a:ext cx="503435" cy="424391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r="-27273" b="-4000"/>
                    </a:stretch>
                  </a:blipFill>
                </p:spPr>
                <p:txBody>
                  <a:bodyPr/>
                  <a:lstStyle/>
                  <a:p>
                    <a:r>
                      <a:rPr lang="ko-Kore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50" name="오른쪽 화살표[R] 249">
                <a:extLst>
                  <a:ext uri="{FF2B5EF4-FFF2-40B4-BE49-F238E27FC236}">
                    <a16:creationId xmlns:a16="http://schemas.microsoft.com/office/drawing/2014/main" id="{642030E2-6491-F74E-9E07-9D4A86D0EA4B}"/>
                  </a:ext>
                </a:extLst>
              </p:cNvPr>
              <p:cNvSpPr/>
              <p:nvPr/>
            </p:nvSpPr>
            <p:spPr>
              <a:xfrm>
                <a:off x="5559166" y="5454097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400"/>
              </a:p>
            </p:txBody>
          </p:sp>
          <p:sp>
            <p:nvSpPr>
              <p:cNvPr id="251" name="오른쪽 화살표[R] 250">
                <a:extLst>
                  <a:ext uri="{FF2B5EF4-FFF2-40B4-BE49-F238E27FC236}">
                    <a16:creationId xmlns:a16="http://schemas.microsoft.com/office/drawing/2014/main" id="{CFEB241E-322B-254B-A603-FB7E0E0065E2}"/>
                  </a:ext>
                </a:extLst>
              </p:cNvPr>
              <p:cNvSpPr/>
              <p:nvPr/>
            </p:nvSpPr>
            <p:spPr>
              <a:xfrm>
                <a:off x="6946177" y="5454097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400"/>
              </a:p>
            </p:txBody>
          </p:sp>
          <p:grpSp>
            <p:nvGrpSpPr>
              <p:cNvPr id="252" name="그룹 251">
                <a:extLst>
                  <a:ext uri="{FF2B5EF4-FFF2-40B4-BE49-F238E27FC236}">
                    <a16:creationId xmlns:a16="http://schemas.microsoft.com/office/drawing/2014/main" id="{EB7F7835-DDEA-4641-BD5F-9073A18D4D51}"/>
                  </a:ext>
                </a:extLst>
              </p:cNvPr>
              <p:cNvGrpSpPr/>
              <p:nvPr/>
            </p:nvGrpSpPr>
            <p:grpSpPr>
              <a:xfrm>
                <a:off x="5053626" y="5229750"/>
                <a:ext cx="1387011" cy="951644"/>
                <a:chOff x="7202181" y="3812677"/>
                <a:chExt cx="1387011" cy="951644"/>
              </a:xfrm>
            </p:grpSpPr>
            <p:cxnSp>
              <p:nvCxnSpPr>
                <p:cNvPr id="265" name="꺾인 연결선[E] 264">
                  <a:extLst>
                    <a:ext uri="{FF2B5EF4-FFF2-40B4-BE49-F238E27FC236}">
                      <a16:creationId xmlns:a16="http://schemas.microsoft.com/office/drawing/2014/main" id="{8020BE27-87EF-344E-A4CD-2E732D7AB8E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H="1">
                  <a:off x="7168146" y="3846712"/>
                  <a:ext cx="951643" cy="883574"/>
                </a:xfrm>
                <a:prstGeom prst="bentConnector3">
                  <a:avLst>
                    <a:gd name="adj1" fmla="val -24022"/>
                  </a:avLst>
                </a:prstGeom>
                <a:ln w="19050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6" name="꺾인 연결선[E] 265">
                  <a:extLst>
                    <a:ext uri="{FF2B5EF4-FFF2-40B4-BE49-F238E27FC236}">
                      <a16:creationId xmlns:a16="http://schemas.microsoft.com/office/drawing/2014/main" id="{79335B1A-7C4F-C944-8510-915AEC20F20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085755" y="4470224"/>
                  <a:ext cx="503437" cy="294097"/>
                </a:xfrm>
                <a:prstGeom prst="bentConnector2">
                  <a:avLst/>
                </a:prstGeom>
                <a:ln w="19050">
                  <a:solidFill>
                    <a:schemeClr val="tx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53" name="그룹 252">
                <a:extLst>
                  <a:ext uri="{FF2B5EF4-FFF2-40B4-BE49-F238E27FC236}">
                    <a16:creationId xmlns:a16="http://schemas.microsoft.com/office/drawing/2014/main" id="{FAFA1C36-A8E1-5B4A-BC7F-946CC22F6760}"/>
                  </a:ext>
                </a:extLst>
              </p:cNvPr>
              <p:cNvGrpSpPr/>
              <p:nvPr/>
            </p:nvGrpSpPr>
            <p:grpSpPr>
              <a:xfrm>
                <a:off x="6472489" y="5229750"/>
                <a:ext cx="1387011" cy="951644"/>
                <a:chOff x="7202181" y="3812677"/>
                <a:chExt cx="1387011" cy="951644"/>
              </a:xfrm>
            </p:grpSpPr>
            <p:cxnSp>
              <p:nvCxnSpPr>
                <p:cNvPr id="263" name="꺾인 연결선[E] 262">
                  <a:extLst>
                    <a:ext uri="{FF2B5EF4-FFF2-40B4-BE49-F238E27FC236}">
                      <a16:creationId xmlns:a16="http://schemas.microsoft.com/office/drawing/2014/main" id="{6C82CD2E-D8F8-CB4F-9BF7-02F130F8E64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H="1">
                  <a:off x="7168146" y="3846712"/>
                  <a:ext cx="951643" cy="883574"/>
                </a:xfrm>
                <a:prstGeom prst="bentConnector3">
                  <a:avLst>
                    <a:gd name="adj1" fmla="val -24022"/>
                  </a:avLst>
                </a:prstGeom>
                <a:ln w="19050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4" name="꺾인 연결선[E] 263">
                  <a:extLst>
                    <a:ext uri="{FF2B5EF4-FFF2-40B4-BE49-F238E27FC236}">
                      <a16:creationId xmlns:a16="http://schemas.microsoft.com/office/drawing/2014/main" id="{78BCF221-6BF1-0246-A7A8-61F81C28129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085755" y="4470224"/>
                  <a:ext cx="503437" cy="294097"/>
                </a:xfrm>
                <a:prstGeom prst="bentConnector2">
                  <a:avLst/>
                </a:prstGeom>
                <a:ln w="19050">
                  <a:solidFill>
                    <a:schemeClr val="tx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54" name="모서리가 둥근 직사각형 253">
                <a:extLst>
                  <a:ext uri="{FF2B5EF4-FFF2-40B4-BE49-F238E27FC236}">
                    <a16:creationId xmlns:a16="http://schemas.microsoft.com/office/drawing/2014/main" id="{90F07157-0FDD-BE48-B7DA-BABC16593597}"/>
                  </a:ext>
                </a:extLst>
              </p:cNvPr>
              <p:cNvSpPr/>
              <p:nvPr/>
            </p:nvSpPr>
            <p:spPr>
              <a:xfrm>
                <a:off x="5939310" y="5233203"/>
                <a:ext cx="1006867" cy="657546"/>
              </a:xfrm>
              <a:prstGeom prst="roundRect">
                <a:avLst/>
              </a:prstGeom>
              <a:solidFill>
                <a:schemeClr val="bg1">
                  <a:lumMod val="50000"/>
                </a:schemeClr>
              </a:solidFill>
              <a:ln w="28575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400" dirty="0">
                    <a:ln>
                      <a:solidFill>
                        <a:schemeClr val="bg2">
                          <a:lumMod val="75000"/>
                        </a:schemeClr>
                      </a:solidFill>
                    </a:ln>
                    <a:solidFill>
                      <a:schemeClr val="bg2">
                        <a:lumMod val="75000"/>
                      </a:schemeClr>
                    </a:solidFill>
                  </a:rPr>
                  <a:t>GRU</a:t>
                </a:r>
                <a:endParaRPr kumimoji="1" lang="ko-Kore-KR" altLang="en-US" sz="1400" dirty="0">
                  <a:ln>
                    <a:solidFill>
                      <a:schemeClr val="bg2">
                        <a:lumMod val="75000"/>
                      </a:schemeClr>
                    </a:solidFill>
                  </a:ln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55" name="모서리가 둥근 직사각형 254">
                <a:extLst>
                  <a:ext uri="{FF2B5EF4-FFF2-40B4-BE49-F238E27FC236}">
                    <a16:creationId xmlns:a16="http://schemas.microsoft.com/office/drawing/2014/main" id="{3B7E4765-96EE-E547-8161-0EA21F7C6ECA}"/>
                  </a:ext>
                </a:extLst>
              </p:cNvPr>
              <p:cNvSpPr/>
              <p:nvPr/>
            </p:nvSpPr>
            <p:spPr>
              <a:xfrm>
                <a:off x="7326321" y="5233203"/>
                <a:ext cx="1006867" cy="657546"/>
              </a:xfrm>
              <a:prstGeom prst="roundRect">
                <a:avLst/>
              </a:prstGeom>
              <a:solidFill>
                <a:schemeClr val="bg1">
                  <a:lumMod val="50000"/>
                </a:schemeClr>
              </a:solidFill>
              <a:ln w="28575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400" dirty="0">
                    <a:ln>
                      <a:solidFill>
                        <a:schemeClr val="bg2">
                          <a:lumMod val="75000"/>
                        </a:schemeClr>
                      </a:solidFill>
                    </a:ln>
                    <a:solidFill>
                      <a:schemeClr val="bg2">
                        <a:lumMod val="75000"/>
                      </a:schemeClr>
                    </a:solidFill>
                  </a:rPr>
                  <a:t>GRU</a:t>
                </a:r>
                <a:endParaRPr kumimoji="1" lang="ko-Kore-KR" altLang="en-US" sz="1400" dirty="0">
                  <a:ln>
                    <a:solidFill>
                      <a:schemeClr val="bg2">
                        <a:lumMod val="75000"/>
                      </a:schemeClr>
                    </a:solidFill>
                  </a:ln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6" name="TextBox 255">
                    <a:extLst>
                      <a:ext uri="{FF2B5EF4-FFF2-40B4-BE49-F238E27FC236}">
                        <a16:creationId xmlns:a16="http://schemas.microsoft.com/office/drawing/2014/main" id="{195D8BAE-85DD-7442-9D0E-C759E5CBC3D7}"/>
                      </a:ext>
                    </a:extLst>
                  </p:cNvPr>
                  <p:cNvSpPr txBox="1"/>
                  <p:nvPr/>
                </p:nvSpPr>
                <p:spPr>
                  <a:xfrm>
                    <a:off x="4801908" y="4585463"/>
                    <a:ext cx="503435" cy="42491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R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bSup>
                        </m:oMath>
                      </m:oMathPara>
                    </a14:m>
                    <a:endParaRPr kumimoji="1" lang="ko-Kore-KR" altLang="en-US" sz="1400" dirty="0"/>
                  </a:p>
                </p:txBody>
              </p:sp>
            </mc:Choice>
            <mc:Fallback xmlns="">
              <p:sp>
                <p:nvSpPr>
                  <p:cNvPr id="256" name="TextBox 255">
                    <a:extLst>
                      <a:ext uri="{FF2B5EF4-FFF2-40B4-BE49-F238E27FC236}">
                        <a16:creationId xmlns:a16="http://schemas.microsoft.com/office/drawing/2014/main" id="{195D8BAE-85DD-7442-9D0E-C759E5CBC3D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01908" y="4585463"/>
                    <a:ext cx="503435" cy="424917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r="-27273"/>
                    </a:stretch>
                  </a:blipFill>
                </p:spPr>
                <p:txBody>
                  <a:bodyPr/>
                  <a:lstStyle/>
                  <a:p>
                    <a:r>
                      <a:rPr lang="ko-Kore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7" name="TextBox 256">
                    <a:extLst>
                      <a:ext uri="{FF2B5EF4-FFF2-40B4-BE49-F238E27FC236}">
                        <a16:creationId xmlns:a16="http://schemas.microsoft.com/office/drawing/2014/main" id="{AF94DD7E-A6B5-B74E-B8FD-76893255846F}"/>
                      </a:ext>
                    </a:extLst>
                  </p:cNvPr>
                  <p:cNvSpPr txBox="1"/>
                  <p:nvPr/>
                </p:nvSpPr>
                <p:spPr>
                  <a:xfrm>
                    <a:off x="6220771" y="4588063"/>
                    <a:ext cx="503435" cy="42640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R" sz="1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bSup>
                        </m:oMath>
                      </m:oMathPara>
                    </a14:m>
                    <a:endParaRPr kumimoji="1" lang="ko-Kore-KR" altLang="en-US" sz="1400" dirty="0"/>
                  </a:p>
                </p:txBody>
              </p:sp>
            </mc:Choice>
            <mc:Fallback xmlns="">
              <p:sp>
                <p:nvSpPr>
                  <p:cNvPr id="257" name="TextBox 256">
                    <a:extLst>
                      <a:ext uri="{FF2B5EF4-FFF2-40B4-BE49-F238E27FC236}">
                        <a16:creationId xmlns:a16="http://schemas.microsoft.com/office/drawing/2014/main" id="{AF94DD7E-A6B5-B74E-B8FD-76893255846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20771" y="4588063"/>
                    <a:ext cx="503435" cy="426409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 r="-26471" b="-3846"/>
                    </a:stretch>
                  </a:blipFill>
                </p:spPr>
                <p:txBody>
                  <a:bodyPr/>
                  <a:lstStyle/>
                  <a:p>
                    <a:r>
                      <a:rPr lang="ko-Kore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8" name="TextBox 257">
                    <a:extLst>
                      <a:ext uri="{FF2B5EF4-FFF2-40B4-BE49-F238E27FC236}">
                        <a16:creationId xmlns:a16="http://schemas.microsoft.com/office/drawing/2014/main" id="{3D244B05-155E-CC4C-BCCD-A6E3A7627532}"/>
                      </a:ext>
                    </a:extLst>
                  </p:cNvPr>
                  <p:cNvSpPr txBox="1"/>
                  <p:nvPr/>
                </p:nvSpPr>
                <p:spPr>
                  <a:xfrm>
                    <a:off x="7578037" y="4585463"/>
                    <a:ext cx="503435" cy="42509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  <m:sup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bSup>
                        </m:oMath>
                      </m:oMathPara>
                    </a14:m>
                    <a:endParaRPr kumimoji="1" lang="ko-Kore-KR" altLang="en-US" sz="1400" dirty="0"/>
                  </a:p>
                </p:txBody>
              </p:sp>
            </mc:Choice>
            <mc:Fallback xmlns="">
              <p:sp>
                <p:nvSpPr>
                  <p:cNvPr id="258" name="TextBox 257">
                    <a:extLst>
                      <a:ext uri="{FF2B5EF4-FFF2-40B4-BE49-F238E27FC236}">
                        <a16:creationId xmlns:a16="http://schemas.microsoft.com/office/drawing/2014/main" id="{3D244B05-155E-CC4C-BCCD-A6E3A762753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578037" y="4585463"/>
                    <a:ext cx="503435" cy="425092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 r="-26471"/>
                    </a:stretch>
                  </a:blipFill>
                </p:spPr>
                <p:txBody>
                  <a:bodyPr/>
                  <a:lstStyle/>
                  <a:p>
                    <a:r>
                      <a:rPr lang="ko-Kore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259" name="그룹 258">
                <a:extLst>
                  <a:ext uri="{FF2B5EF4-FFF2-40B4-BE49-F238E27FC236}">
                    <a16:creationId xmlns:a16="http://schemas.microsoft.com/office/drawing/2014/main" id="{AE1822F2-786A-124D-9EA3-C067DD1AFFDA}"/>
                  </a:ext>
                </a:extLst>
              </p:cNvPr>
              <p:cNvGrpSpPr/>
              <p:nvPr/>
            </p:nvGrpSpPr>
            <p:grpSpPr>
              <a:xfrm>
                <a:off x="3687004" y="5252441"/>
                <a:ext cx="1387011" cy="951644"/>
                <a:chOff x="3690499" y="822841"/>
                <a:chExt cx="1387011" cy="951644"/>
              </a:xfrm>
            </p:grpSpPr>
            <p:cxnSp>
              <p:nvCxnSpPr>
                <p:cNvPr id="261" name="꺾인 연결선[E] 260">
                  <a:extLst>
                    <a:ext uri="{FF2B5EF4-FFF2-40B4-BE49-F238E27FC236}">
                      <a16:creationId xmlns:a16="http://schemas.microsoft.com/office/drawing/2014/main" id="{5004B1A7-C381-4845-B81A-B500C6571C3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H="1">
                  <a:off x="3656464" y="856876"/>
                  <a:ext cx="951643" cy="883574"/>
                </a:xfrm>
                <a:prstGeom prst="bentConnector3">
                  <a:avLst>
                    <a:gd name="adj1" fmla="val -24022"/>
                  </a:avLst>
                </a:prstGeom>
                <a:ln w="19050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2" name="꺾인 연결선[E] 261">
                  <a:extLst>
                    <a:ext uri="{FF2B5EF4-FFF2-40B4-BE49-F238E27FC236}">
                      <a16:creationId xmlns:a16="http://schemas.microsoft.com/office/drawing/2014/main" id="{68AF685F-EC8D-BC4A-B7A2-52E091A52BA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574073" y="1480388"/>
                  <a:ext cx="503437" cy="294097"/>
                </a:xfrm>
                <a:prstGeom prst="bentConnector2">
                  <a:avLst/>
                </a:prstGeom>
                <a:ln w="19050">
                  <a:solidFill>
                    <a:schemeClr val="tx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60" name="모서리가 둥근 직사각형 259">
                <a:extLst>
                  <a:ext uri="{FF2B5EF4-FFF2-40B4-BE49-F238E27FC236}">
                    <a16:creationId xmlns:a16="http://schemas.microsoft.com/office/drawing/2014/main" id="{3A8D6937-D333-8741-B614-3311CC35A5DB}"/>
                  </a:ext>
                </a:extLst>
              </p:cNvPr>
              <p:cNvSpPr/>
              <p:nvPr/>
            </p:nvSpPr>
            <p:spPr>
              <a:xfrm>
                <a:off x="4552299" y="5233203"/>
                <a:ext cx="1006867" cy="657546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85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400" dirty="0">
                    <a:ln>
                      <a:solidFill>
                        <a:schemeClr val="accent4"/>
                      </a:solidFill>
                    </a:ln>
                    <a:solidFill>
                      <a:schemeClr val="accent4"/>
                    </a:solidFill>
                  </a:rPr>
                  <a:t>GRU</a:t>
                </a:r>
                <a:endParaRPr kumimoji="1" lang="ko-Kore-KR" altLang="en-US" sz="1400" dirty="0">
                  <a:ln>
                    <a:solidFill>
                      <a:schemeClr val="accent4"/>
                    </a:solidFill>
                  </a:ln>
                  <a:solidFill>
                    <a:schemeClr val="accent4"/>
                  </a:solidFill>
                </a:endParaRPr>
              </a:p>
            </p:txBody>
          </p:sp>
        </p:grpSp>
        <p:sp>
          <p:nvSpPr>
            <p:cNvPr id="270" name="TextBox 269">
              <a:extLst>
                <a:ext uri="{FF2B5EF4-FFF2-40B4-BE49-F238E27FC236}">
                  <a16:creationId xmlns:a16="http://schemas.microsoft.com/office/drawing/2014/main" id="{FB2B0044-EE76-6249-B4C1-A606953388D6}"/>
                </a:ext>
              </a:extLst>
            </p:cNvPr>
            <p:cNvSpPr txBox="1"/>
            <p:nvPr/>
          </p:nvSpPr>
          <p:spPr>
            <a:xfrm>
              <a:off x="3150026" y="3706462"/>
              <a:ext cx="1464488" cy="3577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ore-KR" altLang="en-US" sz="1050" b="1" dirty="0">
                  <a:solidFill>
                    <a:srgbClr val="FF0000"/>
                  </a:solidFill>
                </a:rPr>
                <a:t>서바이벌 탈락</a:t>
              </a:r>
            </a:p>
          </p:txBody>
        </p:sp>
        <p:grpSp>
          <p:nvGrpSpPr>
            <p:cNvPr id="271" name="그룹 270">
              <a:extLst>
                <a:ext uri="{FF2B5EF4-FFF2-40B4-BE49-F238E27FC236}">
                  <a16:creationId xmlns:a16="http://schemas.microsoft.com/office/drawing/2014/main" id="{7E72426E-3599-2A45-BC09-8171E1834926}"/>
                </a:ext>
              </a:extLst>
            </p:cNvPr>
            <p:cNvGrpSpPr/>
            <p:nvPr/>
          </p:nvGrpSpPr>
          <p:grpSpPr>
            <a:xfrm>
              <a:off x="4765197" y="5211570"/>
              <a:ext cx="558140" cy="503962"/>
              <a:chOff x="10606168" y="1365662"/>
              <a:chExt cx="558140" cy="503962"/>
            </a:xfrm>
          </p:grpSpPr>
          <p:cxnSp>
            <p:nvCxnSpPr>
              <p:cNvPr id="272" name="직선 연결선[R] 271">
                <a:extLst>
                  <a:ext uri="{FF2B5EF4-FFF2-40B4-BE49-F238E27FC236}">
                    <a16:creationId xmlns:a16="http://schemas.microsoft.com/office/drawing/2014/main" id="{568C154E-5AF4-C24D-A12E-491C35D60E33}"/>
                  </a:ext>
                </a:extLst>
              </p:cNvPr>
              <p:cNvCxnSpPr/>
              <p:nvPr/>
            </p:nvCxnSpPr>
            <p:spPr>
              <a:xfrm>
                <a:off x="10606168" y="1365662"/>
                <a:ext cx="558140" cy="492506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직선 연결선[R] 272">
                <a:extLst>
                  <a:ext uri="{FF2B5EF4-FFF2-40B4-BE49-F238E27FC236}">
                    <a16:creationId xmlns:a16="http://schemas.microsoft.com/office/drawing/2014/main" id="{7C00EE03-6BCB-2047-9205-B105D24DDBD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606168" y="1377118"/>
                <a:ext cx="558140" cy="492506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74" name="TextBox 273">
              <a:extLst>
                <a:ext uri="{FF2B5EF4-FFF2-40B4-BE49-F238E27FC236}">
                  <a16:creationId xmlns:a16="http://schemas.microsoft.com/office/drawing/2014/main" id="{E7FDD1F5-65B3-E44F-BB4C-09031ED93088}"/>
                </a:ext>
              </a:extLst>
            </p:cNvPr>
            <p:cNvSpPr txBox="1"/>
            <p:nvPr/>
          </p:nvSpPr>
          <p:spPr>
            <a:xfrm>
              <a:off x="4505050" y="6162844"/>
              <a:ext cx="1464488" cy="3577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ore-KR" altLang="en-US" sz="1050" b="1" dirty="0">
                  <a:solidFill>
                    <a:srgbClr val="FF0000"/>
                  </a:solidFill>
                </a:rPr>
                <a:t>서바이벌 탈락</a:t>
              </a:r>
            </a:p>
          </p:txBody>
        </p:sp>
        <p:grpSp>
          <p:nvGrpSpPr>
            <p:cNvPr id="275" name="그룹 274">
              <a:extLst>
                <a:ext uri="{FF2B5EF4-FFF2-40B4-BE49-F238E27FC236}">
                  <a16:creationId xmlns:a16="http://schemas.microsoft.com/office/drawing/2014/main" id="{76C9FB40-5471-0748-9701-E8A10955721D}"/>
                </a:ext>
              </a:extLst>
            </p:cNvPr>
            <p:cNvGrpSpPr/>
            <p:nvPr/>
          </p:nvGrpSpPr>
          <p:grpSpPr>
            <a:xfrm>
              <a:off x="6154177" y="7310834"/>
              <a:ext cx="558140" cy="503962"/>
              <a:chOff x="10606168" y="1365662"/>
              <a:chExt cx="558140" cy="503962"/>
            </a:xfrm>
          </p:grpSpPr>
          <p:cxnSp>
            <p:nvCxnSpPr>
              <p:cNvPr id="276" name="직선 연결선[R] 275">
                <a:extLst>
                  <a:ext uri="{FF2B5EF4-FFF2-40B4-BE49-F238E27FC236}">
                    <a16:creationId xmlns:a16="http://schemas.microsoft.com/office/drawing/2014/main" id="{0274BDE5-9C3B-184C-ACF6-ABD7AD0D2C22}"/>
                  </a:ext>
                </a:extLst>
              </p:cNvPr>
              <p:cNvCxnSpPr/>
              <p:nvPr/>
            </p:nvCxnSpPr>
            <p:spPr>
              <a:xfrm>
                <a:off x="10606168" y="1365662"/>
                <a:ext cx="558140" cy="492506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직선 연결선[R] 276">
                <a:extLst>
                  <a:ext uri="{FF2B5EF4-FFF2-40B4-BE49-F238E27FC236}">
                    <a16:creationId xmlns:a16="http://schemas.microsoft.com/office/drawing/2014/main" id="{14B53419-FF97-7745-8C39-034E8D89655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606168" y="1377118"/>
                <a:ext cx="558140" cy="492506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78" name="TextBox 277">
              <a:extLst>
                <a:ext uri="{FF2B5EF4-FFF2-40B4-BE49-F238E27FC236}">
                  <a16:creationId xmlns:a16="http://schemas.microsoft.com/office/drawing/2014/main" id="{7AD880AA-5F92-A542-AB45-D93F84A92A98}"/>
                </a:ext>
              </a:extLst>
            </p:cNvPr>
            <p:cNvSpPr txBox="1"/>
            <p:nvPr/>
          </p:nvSpPr>
          <p:spPr>
            <a:xfrm>
              <a:off x="5894030" y="8262108"/>
              <a:ext cx="1464488" cy="3577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ore-KR" altLang="en-US" sz="1050" b="1" dirty="0">
                  <a:solidFill>
                    <a:srgbClr val="FF0000"/>
                  </a:solidFill>
                </a:rPr>
                <a:t>서바이벌 탈락</a:t>
              </a:r>
            </a:p>
          </p:txBody>
        </p:sp>
        <p:sp>
          <p:nvSpPr>
            <p:cNvPr id="279" name="TextBox 278">
              <a:extLst>
                <a:ext uri="{FF2B5EF4-FFF2-40B4-BE49-F238E27FC236}">
                  <a16:creationId xmlns:a16="http://schemas.microsoft.com/office/drawing/2014/main" id="{CBCFA050-E9E5-9D40-94DD-93C345FDD6AD}"/>
                </a:ext>
              </a:extLst>
            </p:cNvPr>
            <p:cNvSpPr txBox="1"/>
            <p:nvPr/>
          </p:nvSpPr>
          <p:spPr>
            <a:xfrm>
              <a:off x="8255182" y="974634"/>
              <a:ext cx="2142229" cy="5681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ore-KR" altLang="en-US" sz="1050" b="1" dirty="0">
                  <a:solidFill>
                    <a:srgbClr val="FF0000"/>
                  </a:solidFill>
                </a:rPr>
                <a:t>서바이벌에서 살아남은 </a:t>
              </a:r>
              <a:endParaRPr kumimoji="1" lang="en-US" altLang="ko-Kore-KR" sz="1050" b="1" dirty="0">
                <a:solidFill>
                  <a:srgbClr val="FF0000"/>
                </a:solidFill>
              </a:endParaRPr>
            </a:p>
            <a:p>
              <a:pPr algn="ctr"/>
              <a:r>
                <a:rPr kumimoji="1" lang="ko-Kore-KR" altLang="en-US" sz="1050" b="1" dirty="0">
                  <a:solidFill>
                    <a:srgbClr val="FF0000"/>
                  </a:solidFill>
                </a:rPr>
                <a:t>최후의 모델</a:t>
              </a:r>
            </a:p>
          </p:txBody>
        </p:sp>
        <p:sp>
          <p:nvSpPr>
            <p:cNvPr id="281" name="TextBox 280">
              <a:extLst>
                <a:ext uri="{FF2B5EF4-FFF2-40B4-BE49-F238E27FC236}">
                  <a16:creationId xmlns:a16="http://schemas.microsoft.com/office/drawing/2014/main" id="{C1199AE6-8EB1-E041-BC75-22564EED62AB}"/>
                </a:ext>
              </a:extLst>
            </p:cNvPr>
            <p:cNvSpPr txBox="1"/>
            <p:nvPr/>
          </p:nvSpPr>
          <p:spPr>
            <a:xfrm>
              <a:off x="-269227" y="1048732"/>
              <a:ext cx="883577" cy="3577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050" dirty="0"/>
                <a:t>Model 1</a:t>
              </a:r>
              <a:endParaRPr kumimoji="1" lang="ko-Kore-KR" altLang="en-US" sz="1050" dirty="0"/>
            </a:p>
          </p:txBody>
        </p:sp>
        <p:sp>
          <p:nvSpPr>
            <p:cNvPr id="282" name="TextBox 281">
              <a:extLst>
                <a:ext uri="{FF2B5EF4-FFF2-40B4-BE49-F238E27FC236}">
                  <a16:creationId xmlns:a16="http://schemas.microsoft.com/office/drawing/2014/main" id="{3B3FA119-2789-8144-9038-D8BC16272C50}"/>
                </a:ext>
              </a:extLst>
            </p:cNvPr>
            <p:cNvSpPr txBox="1"/>
            <p:nvPr/>
          </p:nvSpPr>
          <p:spPr>
            <a:xfrm>
              <a:off x="-270854" y="3048444"/>
              <a:ext cx="883577" cy="3577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050" dirty="0"/>
                <a:t>Model 2</a:t>
              </a:r>
              <a:endParaRPr kumimoji="1" lang="ko-Kore-KR" altLang="en-US" sz="1050" dirty="0"/>
            </a:p>
          </p:txBody>
        </p:sp>
        <p:sp>
          <p:nvSpPr>
            <p:cNvPr id="283" name="TextBox 282">
              <a:extLst>
                <a:ext uri="{FF2B5EF4-FFF2-40B4-BE49-F238E27FC236}">
                  <a16:creationId xmlns:a16="http://schemas.microsoft.com/office/drawing/2014/main" id="{5642AC16-9CB9-134D-B005-4BA192701810}"/>
                </a:ext>
              </a:extLst>
            </p:cNvPr>
            <p:cNvSpPr txBox="1"/>
            <p:nvPr/>
          </p:nvSpPr>
          <p:spPr>
            <a:xfrm>
              <a:off x="-562012" y="5341691"/>
              <a:ext cx="1022548" cy="3472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050" dirty="0"/>
                <a:t>Model M-1</a:t>
              </a:r>
              <a:endParaRPr kumimoji="1" lang="ko-Kore-KR" altLang="en-US" sz="1050" dirty="0"/>
            </a:p>
          </p:txBody>
        </p:sp>
        <p:sp>
          <p:nvSpPr>
            <p:cNvPr id="284" name="TextBox 283">
              <a:extLst>
                <a:ext uri="{FF2B5EF4-FFF2-40B4-BE49-F238E27FC236}">
                  <a16:creationId xmlns:a16="http://schemas.microsoft.com/office/drawing/2014/main" id="{4B9915CC-1928-5743-9A51-E91B137DC616}"/>
                </a:ext>
              </a:extLst>
            </p:cNvPr>
            <p:cNvSpPr txBox="1"/>
            <p:nvPr/>
          </p:nvSpPr>
          <p:spPr>
            <a:xfrm>
              <a:off x="-406820" y="7492286"/>
              <a:ext cx="883577" cy="3577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050" dirty="0"/>
                <a:t>Model M</a:t>
              </a:r>
              <a:endParaRPr kumimoji="1" lang="ko-Kore-KR" altLang="en-US" sz="1050" dirty="0"/>
            </a:p>
          </p:txBody>
        </p:sp>
      </p:grpSp>
      <p:sp>
        <p:nvSpPr>
          <p:cNvPr id="287" name="TextBox 286">
            <a:extLst>
              <a:ext uri="{FF2B5EF4-FFF2-40B4-BE49-F238E27FC236}">
                <a16:creationId xmlns:a16="http://schemas.microsoft.com/office/drawing/2014/main" id="{A0C40587-E2EA-D244-A548-0C26DAF0E8F0}"/>
              </a:ext>
            </a:extLst>
          </p:cNvPr>
          <p:cNvSpPr txBox="1"/>
          <p:nvPr/>
        </p:nvSpPr>
        <p:spPr>
          <a:xfrm>
            <a:off x="6044620" y="6472445"/>
            <a:ext cx="11442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600" dirty="0"/>
              <a:t>Decoder</a:t>
            </a:r>
            <a:endParaRPr kumimoji="1" lang="ko-Kore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8062113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FCA124C-F04F-8546-B4DE-BB92CDB4A969}"/>
              </a:ext>
            </a:extLst>
          </p:cNvPr>
          <p:cNvSpPr txBox="1"/>
          <p:nvPr/>
        </p:nvSpPr>
        <p:spPr>
          <a:xfrm>
            <a:off x="4549536" y="3115662"/>
            <a:ext cx="3564153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월 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7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일 목요일 </a:t>
            </a:r>
            <a:r>
              <a:rPr kumimoji="1" lang="ko-KR" altLang="en-US" b="1" u="sng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개인미팅</a:t>
            </a:r>
            <a:endParaRPr kumimoji="1" lang="en-US" altLang="ko-KR" b="1" u="sng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928594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90CE72-C451-F647-B0EB-9967502E3A02}"/>
              </a:ext>
            </a:extLst>
          </p:cNvPr>
          <p:cNvSpPr txBox="1"/>
          <p:nvPr/>
        </p:nvSpPr>
        <p:spPr>
          <a:xfrm>
            <a:off x="106326" y="202019"/>
            <a:ext cx="11889731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덧셈 성능 확인 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–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앙상블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(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소프트 </a:t>
            </a:r>
            <a:r>
              <a:rPr kumimoji="1" lang="ko-KR" altLang="en-US" b="1" u="sng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보팅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)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5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개</a:t>
            </a:r>
            <a:endParaRPr kumimoji="1" lang="en-US" altLang="ko-KR" b="1" u="sng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C613325-F607-4049-AA51-7F8F58809EB6}"/>
              </a:ext>
            </a:extLst>
          </p:cNvPr>
          <p:cNvSpPr/>
          <p:nvPr/>
        </p:nvSpPr>
        <p:spPr>
          <a:xfrm>
            <a:off x="1306745" y="5613375"/>
            <a:ext cx="3139001" cy="7075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소프트보팅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앙상블 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–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모델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5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개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5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번 학습 후 평균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E44D102-EA71-AD4A-A3B6-356563169D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317" y="956827"/>
            <a:ext cx="5842000" cy="43815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89F4D7A5-DC2F-6748-B669-BFB6DA792959}"/>
              </a:ext>
            </a:extLst>
          </p:cNvPr>
          <p:cNvSpPr/>
          <p:nvPr/>
        </p:nvSpPr>
        <p:spPr>
          <a:xfrm>
            <a:off x="8628570" y="1473882"/>
            <a:ext cx="1058426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200" dirty="0"/>
              <a:t>98.628</a:t>
            </a:r>
          </a:p>
          <a:p>
            <a:r>
              <a:rPr lang="en-US" altLang="ko-Kore-KR" sz="1200" dirty="0"/>
              <a:t>98.152</a:t>
            </a:r>
          </a:p>
          <a:p>
            <a:r>
              <a:rPr lang="en-US" altLang="ko-Kore-KR" sz="1200" dirty="0"/>
              <a:t>98.392</a:t>
            </a:r>
          </a:p>
          <a:p>
            <a:r>
              <a:rPr lang="en-US" altLang="ko-Kore-KR" sz="1200" dirty="0"/>
              <a:t>98.496</a:t>
            </a:r>
          </a:p>
          <a:p>
            <a:r>
              <a:rPr lang="en-US" altLang="ko-Kore-KR" sz="1200" dirty="0"/>
              <a:t>98.66</a:t>
            </a:r>
          </a:p>
          <a:p>
            <a:r>
              <a:rPr lang="en-US" altLang="ko-Kore-KR" sz="1200" dirty="0"/>
              <a:t>98.732</a:t>
            </a:r>
          </a:p>
          <a:p>
            <a:r>
              <a:rPr lang="en-US" altLang="ko-Kore-KR" sz="1200" dirty="0"/>
              <a:t>98.652</a:t>
            </a:r>
          </a:p>
          <a:p>
            <a:r>
              <a:rPr lang="en-US" altLang="ko-Kore-KR" sz="1200" dirty="0"/>
              <a:t>98.64</a:t>
            </a:r>
          </a:p>
          <a:p>
            <a:r>
              <a:rPr lang="en-US" altLang="ko-Kore-KR" sz="1200" dirty="0"/>
              <a:t>98.284</a:t>
            </a:r>
          </a:p>
          <a:p>
            <a:r>
              <a:rPr lang="en-US" altLang="ko-Kore-KR" sz="1200" dirty="0"/>
              <a:t>98.684</a:t>
            </a:r>
          </a:p>
          <a:p>
            <a:r>
              <a:rPr lang="en-US" altLang="ko-Kore-KR" sz="1200" dirty="0"/>
              <a:t>98.736</a:t>
            </a:r>
          </a:p>
          <a:p>
            <a:r>
              <a:rPr lang="en-US" altLang="ko-Kore-KR" sz="1200" dirty="0">
                <a:solidFill>
                  <a:srgbClr val="FF0000"/>
                </a:solidFill>
              </a:rPr>
              <a:t>99.024</a:t>
            </a:r>
          </a:p>
          <a:p>
            <a:r>
              <a:rPr lang="en-US" altLang="ko-Kore-KR" sz="1200" dirty="0"/>
              <a:t>98.944</a:t>
            </a:r>
          </a:p>
          <a:p>
            <a:r>
              <a:rPr lang="en-US" altLang="ko-Kore-KR" sz="1200" dirty="0"/>
              <a:t>98.752</a:t>
            </a:r>
          </a:p>
          <a:p>
            <a:r>
              <a:rPr lang="en-US" altLang="ko-Kore-KR" sz="1200" dirty="0"/>
              <a:t>97.648</a:t>
            </a:r>
          </a:p>
          <a:p>
            <a:r>
              <a:rPr lang="en-US" altLang="ko-Kore-KR" sz="1200" dirty="0"/>
              <a:t>98.624</a:t>
            </a:r>
          </a:p>
          <a:p>
            <a:r>
              <a:rPr lang="en-US" altLang="ko-Kore-KR" sz="1200" dirty="0"/>
              <a:t>98.464</a:t>
            </a:r>
          </a:p>
          <a:p>
            <a:r>
              <a:rPr lang="en-US" altLang="ko-Kore-KR" sz="1200" dirty="0"/>
              <a:t>98.784</a:t>
            </a:r>
          </a:p>
          <a:p>
            <a:r>
              <a:rPr lang="en-US" altLang="ko-Kore-KR" sz="1200" dirty="0"/>
              <a:t>98.808</a:t>
            </a:r>
          </a:p>
          <a:p>
            <a:r>
              <a:rPr lang="en-US" altLang="ko-Kore-KR" sz="1200" dirty="0"/>
              <a:t>98.968</a:t>
            </a:r>
          </a:p>
          <a:p>
            <a:r>
              <a:rPr lang="en-US" altLang="ko-Kore-KR" sz="1200" dirty="0"/>
              <a:t>98.648</a:t>
            </a:r>
          </a:p>
          <a:p>
            <a:r>
              <a:rPr lang="en-US" altLang="ko-Kore-KR" sz="1200" dirty="0"/>
              <a:t>98.408</a:t>
            </a:r>
          </a:p>
          <a:p>
            <a:r>
              <a:rPr lang="en-US" altLang="ko-Kore-KR" sz="1200" dirty="0"/>
              <a:t>98.592</a:t>
            </a:r>
          </a:p>
          <a:p>
            <a:r>
              <a:rPr lang="en-US" altLang="ko-Kore-KR" sz="1200" dirty="0"/>
              <a:t>98.716</a:t>
            </a:r>
          </a:p>
          <a:p>
            <a:r>
              <a:rPr lang="en-US" altLang="ko-Kore-KR" sz="1200" dirty="0"/>
              <a:t>98.124</a:t>
            </a:r>
          </a:p>
          <a:p>
            <a:r>
              <a:rPr lang="en-US" altLang="ko-Kore-KR" sz="1200" dirty="0"/>
              <a:t>98.364</a:t>
            </a:r>
            <a:endParaRPr lang="ko-Kore-KR" altLang="en-US" sz="12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5A1CFF4-68F0-DA4B-B567-7396E1F3DFA0}"/>
              </a:ext>
            </a:extLst>
          </p:cNvPr>
          <p:cNvSpPr/>
          <p:nvPr/>
        </p:nvSpPr>
        <p:spPr>
          <a:xfrm>
            <a:off x="6747377" y="1446530"/>
            <a:ext cx="1252695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200" dirty="0"/>
              <a:t>98.392</a:t>
            </a:r>
          </a:p>
          <a:p>
            <a:r>
              <a:rPr lang="en-US" altLang="ko-Kore-KR" sz="1200" dirty="0"/>
              <a:t>98.06</a:t>
            </a:r>
          </a:p>
          <a:p>
            <a:r>
              <a:rPr lang="en-US" altLang="ko-Kore-KR" sz="1200" dirty="0"/>
              <a:t>98.724</a:t>
            </a:r>
          </a:p>
          <a:p>
            <a:r>
              <a:rPr lang="en-US" altLang="ko-Kore-KR" sz="1200" dirty="0"/>
              <a:t>97.908</a:t>
            </a:r>
          </a:p>
          <a:p>
            <a:r>
              <a:rPr lang="en-US" altLang="ko-Kore-KR" sz="1200" dirty="0"/>
              <a:t>98.204</a:t>
            </a:r>
          </a:p>
          <a:p>
            <a:r>
              <a:rPr lang="en-US" altLang="ko-Kore-KR" sz="1200" dirty="0"/>
              <a:t>97.936</a:t>
            </a:r>
          </a:p>
          <a:p>
            <a:r>
              <a:rPr lang="en-US" altLang="ko-Kore-KR" sz="1200" dirty="0"/>
              <a:t>98.676</a:t>
            </a:r>
          </a:p>
          <a:p>
            <a:r>
              <a:rPr lang="en-US" altLang="ko-Kore-KR" sz="1200" dirty="0"/>
              <a:t>98.368</a:t>
            </a:r>
          </a:p>
          <a:p>
            <a:r>
              <a:rPr lang="en-US" altLang="ko-Kore-KR" sz="1200" dirty="0"/>
              <a:t>97.356</a:t>
            </a:r>
          </a:p>
          <a:p>
            <a:r>
              <a:rPr lang="en-US" altLang="ko-Kore-KR" sz="1200" dirty="0"/>
              <a:t>98.124</a:t>
            </a:r>
          </a:p>
          <a:p>
            <a:r>
              <a:rPr lang="en-US" altLang="ko-Kore-KR" sz="1200" dirty="0"/>
              <a:t>97.768</a:t>
            </a:r>
          </a:p>
          <a:p>
            <a:r>
              <a:rPr lang="en-US" altLang="ko-Kore-KR" sz="1200" dirty="0"/>
              <a:t>98.424</a:t>
            </a:r>
          </a:p>
          <a:p>
            <a:r>
              <a:rPr lang="en-US" altLang="ko-Kore-KR" sz="1200" dirty="0"/>
              <a:t>97.328</a:t>
            </a:r>
          </a:p>
          <a:p>
            <a:r>
              <a:rPr lang="en-US" altLang="ko-Kore-KR" sz="1200" dirty="0"/>
              <a:t>98.04</a:t>
            </a:r>
          </a:p>
          <a:p>
            <a:r>
              <a:rPr lang="en-US" altLang="ko-Kore-KR" sz="1200" dirty="0"/>
              <a:t>98.276</a:t>
            </a:r>
          </a:p>
          <a:p>
            <a:r>
              <a:rPr lang="en-US" altLang="ko-Kore-KR" sz="1200" dirty="0"/>
              <a:t>97.116</a:t>
            </a:r>
          </a:p>
          <a:p>
            <a:r>
              <a:rPr lang="en-US" altLang="ko-Kore-KR" sz="1200" dirty="0"/>
              <a:t>97.884</a:t>
            </a:r>
          </a:p>
          <a:p>
            <a:r>
              <a:rPr lang="en-US" altLang="ko-Kore-KR" sz="1200" dirty="0"/>
              <a:t>98.704</a:t>
            </a:r>
          </a:p>
          <a:p>
            <a:r>
              <a:rPr lang="en-US" altLang="ko-Kore-KR" sz="1200" dirty="0"/>
              <a:t>98.628</a:t>
            </a:r>
          </a:p>
          <a:p>
            <a:r>
              <a:rPr lang="en-US" altLang="ko-Kore-KR" sz="1200" dirty="0"/>
              <a:t>98.292</a:t>
            </a:r>
          </a:p>
          <a:p>
            <a:r>
              <a:rPr lang="en-US" altLang="ko-Kore-KR" sz="1200" dirty="0"/>
              <a:t>98.224</a:t>
            </a:r>
          </a:p>
          <a:p>
            <a:r>
              <a:rPr lang="en-US" altLang="ko-Kore-KR" sz="1200" dirty="0"/>
              <a:t>98.432</a:t>
            </a:r>
          </a:p>
          <a:p>
            <a:r>
              <a:rPr lang="en-US" altLang="ko-Kore-KR" sz="1200" dirty="0"/>
              <a:t>98.568</a:t>
            </a:r>
          </a:p>
          <a:p>
            <a:r>
              <a:rPr lang="en-US" altLang="ko-Kore-KR" sz="1200" dirty="0"/>
              <a:t>98.872</a:t>
            </a:r>
          </a:p>
          <a:p>
            <a:r>
              <a:rPr lang="en-US" altLang="ko-Kore-KR" sz="1200" dirty="0"/>
              <a:t>98.572</a:t>
            </a:r>
          </a:p>
          <a:p>
            <a:endParaRPr lang="ko-Kore-KR" altLang="en-US" sz="1200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7CCC6C9-53D7-334C-9F60-7270C46C06A7}"/>
              </a:ext>
            </a:extLst>
          </p:cNvPr>
          <p:cNvSpPr/>
          <p:nvPr/>
        </p:nvSpPr>
        <p:spPr>
          <a:xfrm>
            <a:off x="8219092" y="1473882"/>
            <a:ext cx="500751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200" dirty="0">
                <a:solidFill>
                  <a:srgbClr val="D97B73"/>
                </a:solidFill>
              </a:rPr>
              <a:t>175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176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177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178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179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180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181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182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183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184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185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186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187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188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189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190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191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192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193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194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195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196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197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198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199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200</a:t>
            </a:r>
            <a:endParaRPr lang="ko-Kore-KR" altLang="en-US" sz="1200" dirty="0">
              <a:solidFill>
                <a:srgbClr val="D97B73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04F51A1-298C-0B4F-B85D-213BAB67F4A2}"/>
              </a:ext>
            </a:extLst>
          </p:cNvPr>
          <p:cNvSpPr/>
          <p:nvPr/>
        </p:nvSpPr>
        <p:spPr>
          <a:xfrm>
            <a:off x="6334513" y="1453786"/>
            <a:ext cx="496563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200" dirty="0">
                <a:solidFill>
                  <a:srgbClr val="D97B73"/>
                </a:solidFill>
              </a:rPr>
              <a:t>150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151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152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153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154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155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156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157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158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159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160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161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162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163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164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165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166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167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168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169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170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171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172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173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174</a:t>
            </a:r>
            <a:endParaRPr lang="ko-Kore-KR" altLang="en-US" sz="1200" dirty="0">
              <a:solidFill>
                <a:srgbClr val="D97B7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02803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90CE72-C451-F647-B0EB-9967502E3A02}"/>
              </a:ext>
            </a:extLst>
          </p:cNvPr>
          <p:cNvSpPr txBox="1"/>
          <p:nvPr/>
        </p:nvSpPr>
        <p:spPr>
          <a:xfrm>
            <a:off x="106326" y="202019"/>
            <a:ext cx="11889731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덧셈 성능 확인 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–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앙상블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(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서바이벌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)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5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개</a:t>
            </a:r>
            <a:endParaRPr kumimoji="1" lang="en-US" altLang="ko-KR" b="1" u="sng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C613325-F607-4049-AA51-7F8F58809EB6}"/>
              </a:ext>
            </a:extLst>
          </p:cNvPr>
          <p:cNvSpPr/>
          <p:nvPr/>
        </p:nvSpPr>
        <p:spPr>
          <a:xfrm>
            <a:off x="924907" y="5625250"/>
            <a:ext cx="2767104" cy="7075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서바이벌 버전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–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모델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5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개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5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번 학습 후 평균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35ABC47-E324-A747-B247-D93E3613FB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607" y="956827"/>
            <a:ext cx="5842000" cy="43815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F53DD0DF-7135-BC42-8BF6-7DDEB5CEBEFE}"/>
              </a:ext>
            </a:extLst>
          </p:cNvPr>
          <p:cNvSpPr/>
          <p:nvPr/>
        </p:nvSpPr>
        <p:spPr>
          <a:xfrm>
            <a:off x="9780396" y="1122244"/>
            <a:ext cx="1152211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200" dirty="0"/>
              <a:t>96.46</a:t>
            </a:r>
          </a:p>
          <a:p>
            <a:r>
              <a:rPr lang="en-US" altLang="ko-Kore-KR" sz="1200" dirty="0"/>
              <a:t>95.84</a:t>
            </a:r>
          </a:p>
          <a:p>
            <a:r>
              <a:rPr lang="en-US" altLang="ko-Kore-KR" sz="1200" dirty="0"/>
              <a:t>95.74</a:t>
            </a:r>
          </a:p>
          <a:p>
            <a:r>
              <a:rPr lang="en-US" altLang="ko-Kore-KR" sz="1200" dirty="0"/>
              <a:t>95.44</a:t>
            </a:r>
          </a:p>
          <a:p>
            <a:r>
              <a:rPr lang="en-US" altLang="ko-Kore-KR" sz="1200" dirty="0"/>
              <a:t>95.34</a:t>
            </a:r>
          </a:p>
          <a:p>
            <a:r>
              <a:rPr lang="en-US" altLang="ko-Kore-KR" sz="1200" dirty="0"/>
              <a:t>96.32</a:t>
            </a:r>
          </a:p>
          <a:p>
            <a:r>
              <a:rPr lang="en-US" altLang="ko-Kore-KR" sz="1200" dirty="0"/>
              <a:t>95.82</a:t>
            </a:r>
          </a:p>
          <a:p>
            <a:r>
              <a:rPr lang="en-US" altLang="ko-Kore-KR" sz="1200" dirty="0"/>
              <a:t>96.38</a:t>
            </a:r>
          </a:p>
          <a:p>
            <a:r>
              <a:rPr lang="en-US" altLang="ko-Kore-KR" sz="1200" dirty="0"/>
              <a:t>96.28</a:t>
            </a:r>
          </a:p>
          <a:p>
            <a:r>
              <a:rPr lang="en-US" altLang="ko-Kore-KR" sz="1200" dirty="0"/>
              <a:t>95.42</a:t>
            </a:r>
          </a:p>
          <a:p>
            <a:r>
              <a:rPr lang="en-US" altLang="ko-Kore-KR" sz="1200" dirty="0"/>
              <a:t>95.9</a:t>
            </a:r>
          </a:p>
          <a:p>
            <a:r>
              <a:rPr lang="en-US" altLang="ko-Kore-KR" sz="1200" dirty="0"/>
              <a:t>96.44</a:t>
            </a:r>
          </a:p>
          <a:p>
            <a:r>
              <a:rPr lang="en-US" altLang="ko-Kore-KR" sz="1200" dirty="0"/>
              <a:t>96.16</a:t>
            </a:r>
          </a:p>
          <a:p>
            <a:r>
              <a:rPr lang="en-US" altLang="ko-Kore-KR" sz="1200" dirty="0"/>
              <a:t>94.98</a:t>
            </a:r>
          </a:p>
          <a:p>
            <a:r>
              <a:rPr lang="en-US" altLang="ko-Kore-KR" sz="1200" dirty="0"/>
              <a:t>93.44</a:t>
            </a:r>
          </a:p>
          <a:p>
            <a:r>
              <a:rPr lang="en-US" altLang="ko-Kore-KR" sz="1200" dirty="0"/>
              <a:t>96.2</a:t>
            </a:r>
          </a:p>
          <a:p>
            <a:r>
              <a:rPr lang="en-US" altLang="ko-Kore-KR" sz="1200" dirty="0"/>
              <a:t>96.64</a:t>
            </a:r>
          </a:p>
          <a:p>
            <a:r>
              <a:rPr lang="en-US" altLang="ko-Kore-KR" sz="1200" dirty="0"/>
              <a:t>95.34</a:t>
            </a:r>
          </a:p>
          <a:p>
            <a:r>
              <a:rPr lang="en-US" altLang="ko-Kore-KR" sz="1200" dirty="0">
                <a:solidFill>
                  <a:srgbClr val="FF0000"/>
                </a:solidFill>
              </a:rPr>
              <a:t>97.1</a:t>
            </a:r>
          </a:p>
          <a:p>
            <a:r>
              <a:rPr lang="en-US" altLang="ko-Kore-KR" sz="1200" dirty="0"/>
              <a:t>97.06</a:t>
            </a:r>
          </a:p>
          <a:p>
            <a:r>
              <a:rPr lang="en-US" altLang="ko-Kore-KR" sz="1200" dirty="0"/>
              <a:t>96.06</a:t>
            </a:r>
          </a:p>
          <a:p>
            <a:r>
              <a:rPr lang="en-US" altLang="ko-Kore-KR" sz="1200" dirty="0"/>
              <a:t>96.34</a:t>
            </a:r>
          </a:p>
          <a:p>
            <a:r>
              <a:rPr lang="en-US" altLang="ko-Kore-KR" sz="1200" dirty="0"/>
              <a:t>95.0</a:t>
            </a:r>
          </a:p>
          <a:p>
            <a:r>
              <a:rPr lang="en-US" altLang="ko-Kore-KR" sz="1200" dirty="0"/>
              <a:t>96.0</a:t>
            </a:r>
          </a:p>
          <a:p>
            <a:r>
              <a:rPr lang="en-US" altLang="ko-Kore-KR" sz="1200" dirty="0"/>
              <a:t>95.22</a:t>
            </a:r>
          </a:p>
          <a:p>
            <a:r>
              <a:rPr lang="en-US" altLang="ko-Kore-KR" sz="1200" dirty="0"/>
              <a:t>95.52</a:t>
            </a:r>
            <a:endParaRPr lang="ko-Kore-KR" altLang="en-US" sz="12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9980D99-1D94-1347-AAAA-7B4D2F9EBED5}"/>
              </a:ext>
            </a:extLst>
          </p:cNvPr>
          <p:cNvSpPr/>
          <p:nvPr/>
        </p:nvSpPr>
        <p:spPr>
          <a:xfrm>
            <a:off x="7641911" y="1214576"/>
            <a:ext cx="730180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200" dirty="0"/>
              <a:t>94.82</a:t>
            </a:r>
          </a:p>
          <a:p>
            <a:r>
              <a:rPr lang="en-US" altLang="ko-Kore-KR" sz="1200" dirty="0"/>
              <a:t>94.46</a:t>
            </a:r>
          </a:p>
          <a:p>
            <a:r>
              <a:rPr lang="en-US" altLang="ko-Kore-KR" sz="1200" dirty="0"/>
              <a:t>95.12</a:t>
            </a:r>
          </a:p>
          <a:p>
            <a:r>
              <a:rPr lang="en-US" altLang="ko-Kore-KR" sz="1200" dirty="0"/>
              <a:t>93.0</a:t>
            </a:r>
          </a:p>
          <a:p>
            <a:r>
              <a:rPr lang="en-US" altLang="ko-Kore-KR" sz="1200" dirty="0"/>
              <a:t>95.02</a:t>
            </a:r>
          </a:p>
          <a:p>
            <a:r>
              <a:rPr lang="en-US" altLang="ko-Kore-KR" sz="1200" dirty="0"/>
              <a:t>92.8</a:t>
            </a:r>
          </a:p>
          <a:p>
            <a:r>
              <a:rPr lang="en-US" altLang="ko-Kore-KR" sz="1200" dirty="0"/>
              <a:t>95.32</a:t>
            </a:r>
          </a:p>
          <a:p>
            <a:r>
              <a:rPr lang="en-US" altLang="ko-Kore-KR" sz="1200" dirty="0"/>
              <a:t>93.72</a:t>
            </a:r>
          </a:p>
          <a:p>
            <a:r>
              <a:rPr lang="en-US" altLang="ko-Kore-KR" sz="1200" dirty="0"/>
              <a:t>91.44</a:t>
            </a:r>
          </a:p>
          <a:p>
            <a:r>
              <a:rPr lang="en-US" altLang="ko-Kore-KR" sz="1200" dirty="0"/>
              <a:t>95.68</a:t>
            </a:r>
          </a:p>
          <a:p>
            <a:r>
              <a:rPr lang="en-US" altLang="ko-Kore-KR" sz="1200" dirty="0"/>
              <a:t>94.56</a:t>
            </a:r>
          </a:p>
          <a:p>
            <a:r>
              <a:rPr lang="en-US" altLang="ko-Kore-KR" sz="1200" dirty="0"/>
              <a:t>94.94</a:t>
            </a:r>
          </a:p>
          <a:p>
            <a:r>
              <a:rPr lang="en-US" altLang="ko-Kore-KR" sz="1200" dirty="0"/>
              <a:t>93.24</a:t>
            </a:r>
          </a:p>
          <a:p>
            <a:r>
              <a:rPr lang="en-US" altLang="ko-Kore-KR" sz="1200" dirty="0"/>
              <a:t>94.32</a:t>
            </a:r>
          </a:p>
          <a:p>
            <a:r>
              <a:rPr lang="en-US" altLang="ko-Kore-KR" sz="1200" dirty="0"/>
              <a:t>93.32</a:t>
            </a:r>
          </a:p>
          <a:p>
            <a:r>
              <a:rPr lang="en-US" altLang="ko-Kore-KR" sz="1200" dirty="0"/>
              <a:t>92.84</a:t>
            </a:r>
          </a:p>
          <a:p>
            <a:r>
              <a:rPr lang="en-US" altLang="ko-Kore-KR" sz="1200" dirty="0"/>
              <a:t>93.64</a:t>
            </a:r>
          </a:p>
          <a:p>
            <a:r>
              <a:rPr lang="en-US" altLang="ko-Kore-KR" sz="1200" dirty="0"/>
              <a:t>95.44</a:t>
            </a:r>
          </a:p>
          <a:p>
            <a:r>
              <a:rPr lang="en-US" altLang="ko-Kore-KR" sz="1200" dirty="0"/>
              <a:t>95.38</a:t>
            </a:r>
          </a:p>
          <a:p>
            <a:r>
              <a:rPr lang="en-US" altLang="ko-Kore-KR" sz="1200" dirty="0"/>
              <a:t>95.1</a:t>
            </a:r>
          </a:p>
          <a:p>
            <a:r>
              <a:rPr lang="en-US" altLang="ko-Kore-KR" sz="1200" dirty="0"/>
              <a:t>94.82</a:t>
            </a:r>
          </a:p>
          <a:p>
            <a:r>
              <a:rPr lang="en-US" altLang="ko-Kore-KR" sz="1200" dirty="0"/>
              <a:t>94.9</a:t>
            </a:r>
          </a:p>
          <a:p>
            <a:r>
              <a:rPr lang="en-US" altLang="ko-Kore-KR" sz="1200" dirty="0"/>
              <a:t>94.82</a:t>
            </a:r>
          </a:p>
          <a:p>
            <a:r>
              <a:rPr lang="en-US" altLang="ko-Kore-KR" sz="1200" dirty="0"/>
              <a:t>96.1</a:t>
            </a:r>
          </a:p>
          <a:p>
            <a:r>
              <a:rPr lang="en-US" altLang="ko-Kore-KR" sz="1200" dirty="0"/>
              <a:t>95.54</a:t>
            </a:r>
            <a:endParaRPr lang="ko-Kore-KR" altLang="en-US" sz="12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9360EB7-EEE4-904B-9808-02A2D39E6BBD}"/>
              </a:ext>
            </a:extLst>
          </p:cNvPr>
          <p:cNvSpPr/>
          <p:nvPr/>
        </p:nvSpPr>
        <p:spPr>
          <a:xfrm>
            <a:off x="9279645" y="1122244"/>
            <a:ext cx="500751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200" dirty="0">
                <a:solidFill>
                  <a:srgbClr val="D97B73"/>
                </a:solidFill>
              </a:rPr>
              <a:t>175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176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177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178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179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180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181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182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183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184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185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186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187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188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189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190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191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192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193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194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195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196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197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198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199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200</a:t>
            </a:r>
            <a:endParaRPr lang="ko-Kore-KR" altLang="en-US" sz="1200" dirty="0">
              <a:solidFill>
                <a:srgbClr val="D97B73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BBD672F-C8E8-9A4B-ADC3-10CAF453809B}"/>
              </a:ext>
            </a:extLst>
          </p:cNvPr>
          <p:cNvSpPr/>
          <p:nvPr/>
        </p:nvSpPr>
        <p:spPr>
          <a:xfrm>
            <a:off x="7238800" y="1214576"/>
            <a:ext cx="496563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200" dirty="0">
                <a:solidFill>
                  <a:srgbClr val="D97B73"/>
                </a:solidFill>
              </a:rPr>
              <a:t>150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151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152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153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154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155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156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157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158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159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160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161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162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163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164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165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166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167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168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169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170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171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172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173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174</a:t>
            </a:r>
            <a:endParaRPr lang="ko-Kore-KR" altLang="en-US" sz="1200" dirty="0">
              <a:solidFill>
                <a:srgbClr val="D97B7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67902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90CE72-C451-F647-B0EB-9967502E3A02}"/>
              </a:ext>
            </a:extLst>
          </p:cNvPr>
          <p:cNvSpPr txBox="1"/>
          <p:nvPr/>
        </p:nvSpPr>
        <p:spPr>
          <a:xfrm>
            <a:off x="106326" y="202019"/>
            <a:ext cx="11889731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덧셈 성능 확인 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–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앙상블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(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다수결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)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5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개</a:t>
            </a:r>
            <a:endParaRPr kumimoji="1" lang="en-US" altLang="ko-KR" b="1" u="sng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C613325-F607-4049-AA51-7F8F58809EB6}"/>
              </a:ext>
            </a:extLst>
          </p:cNvPr>
          <p:cNvSpPr/>
          <p:nvPr/>
        </p:nvSpPr>
        <p:spPr>
          <a:xfrm>
            <a:off x="924907" y="5625250"/>
            <a:ext cx="2603598" cy="7075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다수결 버전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–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모델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5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개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5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번 학습 후 평균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E377186-22D1-474A-BECA-C958FC7CC0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56827"/>
            <a:ext cx="5842000" cy="43815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3F18125E-9B1A-C548-A9F7-CA74713D797F}"/>
              </a:ext>
            </a:extLst>
          </p:cNvPr>
          <p:cNvSpPr/>
          <p:nvPr/>
        </p:nvSpPr>
        <p:spPr>
          <a:xfrm>
            <a:off x="6830507" y="1531501"/>
            <a:ext cx="885787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200" dirty="0"/>
              <a:t>94.88</a:t>
            </a:r>
          </a:p>
          <a:p>
            <a:r>
              <a:rPr lang="en-US" altLang="ko-Kore-KR" sz="1200" dirty="0"/>
              <a:t>94.38</a:t>
            </a:r>
          </a:p>
          <a:p>
            <a:r>
              <a:rPr lang="en-US" altLang="ko-Kore-KR" sz="1200" dirty="0"/>
              <a:t>94.84</a:t>
            </a:r>
          </a:p>
          <a:p>
            <a:r>
              <a:rPr lang="en-US" altLang="ko-Kore-KR" sz="1200" dirty="0"/>
              <a:t>93.08</a:t>
            </a:r>
          </a:p>
          <a:p>
            <a:r>
              <a:rPr lang="en-US" altLang="ko-Kore-KR" sz="1200" dirty="0"/>
              <a:t>94.62</a:t>
            </a:r>
          </a:p>
          <a:p>
            <a:r>
              <a:rPr lang="en-US" altLang="ko-Kore-KR" sz="1200" dirty="0"/>
              <a:t>92.22</a:t>
            </a:r>
          </a:p>
          <a:p>
            <a:r>
              <a:rPr lang="en-US" altLang="ko-Kore-KR" sz="1200" dirty="0"/>
              <a:t>95.26</a:t>
            </a:r>
          </a:p>
          <a:p>
            <a:r>
              <a:rPr lang="en-US" altLang="ko-Kore-KR" sz="1200" dirty="0"/>
              <a:t>93.46</a:t>
            </a:r>
          </a:p>
          <a:p>
            <a:r>
              <a:rPr lang="en-US" altLang="ko-Kore-KR" sz="1200" dirty="0"/>
              <a:t>91.82</a:t>
            </a:r>
          </a:p>
          <a:p>
            <a:r>
              <a:rPr lang="en-US" altLang="ko-Kore-KR" sz="1200" dirty="0"/>
              <a:t>95.16</a:t>
            </a:r>
          </a:p>
          <a:p>
            <a:r>
              <a:rPr lang="en-US" altLang="ko-Kore-KR" sz="1200" dirty="0"/>
              <a:t>94.42</a:t>
            </a:r>
          </a:p>
          <a:p>
            <a:r>
              <a:rPr lang="en-US" altLang="ko-Kore-KR" sz="1200" dirty="0"/>
              <a:t>94.82</a:t>
            </a:r>
          </a:p>
          <a:p>
            <a:r>
              <a:rPr lang="en-US" altLang="ko-Kore-KR" sz="1200" dirty="0"/>
              <a:t>92.92</a:t>
            </a:r>
          </a:p>
          <a:p>
            <a:r>
              <a:rPr lang="en-US" altLang="ko-Kore-KR" sz="1200" dirty="0"/>
              <a:t>94.02</a:t>
            </a:r>
          </a:p>
          <a:p>
            <a:r>
              <a:rPr lang="en-US" altLang="ko-Kore-KR" sz="1200" dirty="0"/>
              <a:t>92.42</a:t>
            </a:r>
          </a:p>
          <a:p>
            <a:r>
              <a:rPr lang="en-US" altLang="ko-Kore-KR" sz="1200" dirty="0"/>
              <a:t>93.2</a:t>
            </a:r>
          </a:p>
          <a:p>
            <a:r>
              <a:rPr lang="en-US" altLang="ko-Kore-KR" sz="1200" dirty="0"/>
              <a:t>92.86</a:t>
            </a:r>
          </a:p>
          <a:p>
            <a:r>
              <a:rPr lang="en-US" altLang="ko-Kore-KR" sz="1200" dirty="0"/>
              <a:t>94.52</a:t>
            </a:r>
          </a:p>
          <a:p>
            <a:r>
              <a:rPr lang="en-US" altLang="ko-Kore-KR" sz="1200" dirty="0"/>
              <a:t>95.2</a:t>
            </a:r>
          </a:p>
          <a:p>
            <a:r>
              <a:rPr lang="en-US" altLang="ko-Kore-KR" sz="1200" dirty="0"/>
              <a:t>94.58</a:t>
            </a:r>
          </a:p>
          <a:p>
            <a:r>
              <a:rPr lang="en-US" altLang="ko-Kore-KR" sz="1200" dirty="0"/>
              <a:t>94.54</a:t>
            </a:r>
          </a:p>
          <a:p>
            <a:r>
              <a:rPr lang="en-US" altLang="ko-Kore-KR" sz="1200" dirty="0"/>
              <a:t>94.42</a:t>
            </a:r>
          </a:p>
          <a:p>
            <a:r>
              <a:rPr lang="en-US" altLang="ko-Kore-KR" sz="1200" dirty="0"/>
              <a:t>95.0</a:t>
            </a:r>
          </a:p>
          <a:p>
            <a:r>
              <a:rPr lang="en-US" altLang="ko-Kore-KR" sz="1200" dirty="0"/>
              <a:t>95.82</a:t>
            </a:r>
          </a:p>
          <a:p>
            <a:r>
              <a:rPr lang="en-US" altLang="ko-Kore-KR" sz="1200" dirty="0"/>
              <a:t>95.58</a:t>
            </a:r>
            <a:endParaRPr lang="ko-Kore-KR" altLang="en-US" sz="12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D37543A-8348-8649-B735-88153277FA7C}"/>
              </a:ext>
            </a:extLst>
          </p:cNvPr>
          <p:cNvSpPr/>
          <p:nvPr/>
        </p:nvSpPr>
        <p:spPr>
          <a:xfrm>
            <a:off x="9144002" y="1439169"/>
            <a:ext cx="885787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200" dirty="0"/>
              <a:t>96.4</a:t>
            </a:r>
          </a:p>
          <a:p>
            <a:r>
              <a:rPr lang="en-US" altLang="ko-Kore-KR" sz="1200" dirty="0"/>
              <a:t>95.64</a:t>
            </a:r>
          </a:p>
          <a:p>
            <a:r>
              <a:rPr lang="en-US" altLang="ko-Kore-KR" sz="1200" dirty="0"/>
              <a:t>95.84</a:t>
            </a:r>
          </a:p>
          <a:p>
            <a:r>
              <a:rPr lang="en-US" altLang="ko-Kore-KR" sz="1200" dirty="0"/>
              <a:t>95.52</a:t>
            </a:r>
          </a:p>
          <a:p>
            <a:r>
              <a:rPr lang="en-US" altLang="ko-Kore-KR" sz="1200" dirty="0"/>
              <a:t>95.04</a:t>
            </a:r>
          </a:p>
          <a:p>
            <a:r>
              <a:rPr lang="en-US" altLang="ko-Kore-KR" sz="1200" dirty="0"/>
              <a:t>96.0</a:t>
            </a:r>
          </a:p>
          <a:p>
            <a:r>
              <a:rPr lang="en-US" altLang="ko-Kore-KR" sz="1200" dirty="0"/>
              <a:t>95.42</a:t>
            </a:r>
          </a:p>
          <a:p>
            <a:r>
              <a:rPr lang="en-US" altLang="ko-Kore-KR" sz="1200" dirty="0"/>
              <a:t>96.36</a:t>
            </a:r>
          </a:p>
          <a:p>
            <a:r>
              <a:rPr lang="en-US" altLang="ko-Kore-KR" sz="1200" dirty="0"/>
              <a:t>96.3</a:t>
            </a:r>
          </a:p>
          <a:p>
            <a:r>
              <a:rPr lang="en-US" altLang="ko-Kore-KR" sz="1200" dirty="0"/>
              <a:t>95.12</a:t>
            </a:r>
          </a:p>
          <a:p>
            <a:r>
              <a:rPr lang="en-US" altLang="ko-Kore-KR" sz="1200" dirty="0"/>
              <a:t>95.8</a:t>
            </a:r>
          </a:p>
          <a:p>
            <a:r>
              <a:rPr lang="en-US" altLang="ko-Kore-KR" sz="1200" dirty="0"/>
              <a:t>96.24</a:t>
            </a:r>
          </a:p>
          <a:p>
            <a:r>
              <a:rPr lang="en-US" altLang="ko-Kore-KR" sz="1200" dirty="0"/>
              <a:t>96.0</a:t>
            </a:r>
          </a:p>
          <a:p>
            <a:r>
              <a:rPr lang="en-US" altLang="ko-Kore-KR" sz="1200" dirty="0"/>
              <a:t>95.66</a:t>
            </a:r>
          </a:p>
          <a:p>
            <a:r>
              <a:rPr lang="en-US" altLang="ko-Kore-KR" sz="1200" dirty="0"/>
              <a:t>93.66</a:t>
            </a:r>
          </a:p>
          <a:p>
            <a:r>
              <a:rPr lang="en-US" altLang="ko-Kore-KR" sz="1200" dirty="0"/>
              <a:t>96.04</a:t>
            </a:r>
          </a:p>
          <a:p>
            <a:r>
              <a:rPr lang="en-US" altLang="ko-Kore-KR" sz="1200" dirty="0"/>
              <a:t>96.44</a:t>
            </a:r>
          </a:p>
          <a:p>
            <a:r>
              <a:rPr lang="en-US" altLang="ko-Kore-KR" sz="1200" dirty="0"/>
              <a:t>95.26</a:t>
            </a:r>
          </a:p>
          <a:p>
            <a:r>
              <a:rPr lang="en-US" altLang="ko-Kore-KR" sz="1200" dirty="0">
                <a:solidFill>
                  <a:srgbClr val="FF0000"/>
                </a:solidFill>
              </a:rPr>
              <a:t>97.12</a:t>
            </a:r>
          </a:p>
          <a:p>
            <a:r>
              <a:rPr lang="en-US" altLang="ko-Kore-KR" sz="1200" dirty="0"/>
              <a:t>96.7</a:t>
            </a:r>
          </a:p>
          <a:p>
            <a:r>
              <a:rPr lang="en-US" altLang="ko-Kore-KR" sz="1200" dirty="0"/>
              <a:t>95.4</a:t>
            </a:r>
          </a:p>
          <a:p>
            <a:r>
              <a:rPr lang="en-US" altLang="ko-Kore-KR" sz="1200" dirty="0"/>
              <a:t>95.94</a:t>
            </a:r>
          </a:p>
          <a:p>
            <a:r>
              <a:rPr lang="en-US" altLang="ko-Kore-KR" sz="1200" dirty="0"/>
              <a:t>95.16</a:t>
            </a:r>
          </a:p>
          <a:p>
            <a:r>
              <a:rPr lang="en-US" altLang="ko-Kore-KR" sz="1200" dirty="0"/>
              <a:t>95.94</a:t>
            </a:r>
          </a:p>
          <a:p>
            <a:r>
              <a:rPr lang="en-US" altLang="ko-Kore-KR" sz="1200" dirty="0"/>
              <a:t>95.2</a:t>
            </a:r>
          </a:p>
          <a:p>
            <a:r>
              <a:rPr lang="en-US" altLang="ko-Kore-KR" sz="1200" dirty="0"/>
              <a:t>95.62</a:t>
            </a:r>
            <a:endParaRPr lang="ko-Kore-KR" altLang="en-US" sz="12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89DE199-75C6-9F48-8B7B-32180C58AF35}"/>
              </a:ext>
            </a:extLst>
          </p:cNvPr>
          <p:cNvSpPr/>
          <p:nvPr/>
        </p:nvSpPr>
        <p:spPr>
          <a:xfrm>
            <a:off x="8643251" y="1439169"/>
            <a:ext cx="500751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200" dirty="0">
                <a:solidFill>
                  <a:srgbClr val="D97B73"/>
                </a:solidFill>
              </a:rPr>
              <a:t>175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176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177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178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179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180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181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182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183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184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185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186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187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188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189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190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191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192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193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194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195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196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197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198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199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200</a:t>
            </a:r>
            <a:endParaRPr lang="ko-Kore-KR" altLang="en-US" sz="1200" dirty="0">
              <a:solidFill>
                <a:srgbClr val="D97B73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5FC12EC-0536-C046-A37A-87A5989D91C7}"/>
              </a:ext>
            </a:extLst>
          </p:cNvPr>
          <p:cNvSpPr/>
          <p:nvPr/>
        </p:nvSpPr>
        <p:spPr>
          <a:xfrm>
            <a:off x="6455093" y="1531501"/>
            <a:ext cx="496563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200" dirty="0">
                <a:solidFill>
                  <a:srgbClr val="D97B73"/>
                </a:solidFill>
              </a:rPr>
              <a:t>150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151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152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153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154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155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156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157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158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159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160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161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162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163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164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165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166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167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168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169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170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171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172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173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174</a:t>
            </a:r>
            <a:endParaRPr lang="ko-Kore-KR" altLang="en-US" sz="1200" dirty="0">
              <a:solidFill>
                <a:srgbClr val="D97B7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79576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90CE72-C451-F647-B0EB-9967502E3A02}"/>
              </a:ext>
            </a:extLst>
          </p:cNvPr>
          <p:cNvSpPr txBox="1"/>
          <p:nvPr/>
        </p:nvSpPr>
        <p:spPr>
          <a:xfrm>
            <a:off x="106326" y="202019"/>
            <a:ext cx="11889731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덧셈 성능 확인 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–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앙상블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(</a:t>
            </a:r>
            <a:r>
              <a:rPr kumimoji="1" lang="ko-KR" altLang="en-US" b="1" u="sng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소프트보팅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,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서바이벌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,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다수결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)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평균 비교</a:t>
            </a:r>
            <a:endParaRPr kumimoji="1" lang="en-US" altLang="ko-KR" b="1" u="sng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C613325-F607-4049-AA51-7F8F58809EB6}"/>
              </a:ext>
            </a:extLst>
          </p:cNvPr>
          <p:cNvSpPr/>
          <p:nvPr/>
        </p:nvSpPr>
        <p:spPr>
          <a:xfrm>
            <a:off x="8810993" y="6106828"/>
            <a:ext cx="2603598" cy="7075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다수결 버전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–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모델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5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개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5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번 학습 후 평균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E377186-22D1-474A-BECA-C958FC7CC0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7332" y="3108700"/>
            <a:ext cx="4018725" cy="3014044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7A06DA58-7454-E042-9DEC-3EB3E1F3C24B}"/>
              </a:ext>
            </a:extLst>
          </p:cNvPr>
          <p:cNvSpPr/>
          <p:nvPr/>
        </p:nvSpPr>
        <p:spPr>
          <a:xfrm>
            <a:off x="4619093" y="6106828"/>
            <a:ext cx="2767104" cy="7075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서바이벌 버전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–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모델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5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개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5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번 학습 후 평균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B1DE1B7-2ED8-6546-918B-360F8B80EC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7959" y="3160714"/>
            <a:ext cx="3949373" cy="296203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6B285EB6-5409-7F41-9C22-D5E1B5098044}"/>
              </a:ext>
            </a:extLst>
          </p:cNvPr>
          <p:cNvSpPr/>
          <p:nvPr/>
        </p:nvSpPr>
        <p:spPr>
          <a:xfrm>
            <a:off x="471863" y="6106828"/>
            <a:ext cx="3139001" cy="7075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소프트보팅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앙상블 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–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모델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5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개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5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번 학습 후 평균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5C317B4-569D-6F4E-AD7C-3BDEC3FB5C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3988" y="3215240"/>
            <a:ext cx="3803971" cy="285297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4608320-8EA7-9D42-819D-35802E9D6D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65830" y="789782"/>
            <a:ext cx="3290387" cy="2467790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36DB9001-D7B8-DD44-8089-EA38B76166CD}"/>
              </a:ext>
            </a:extLst>
          </p:cNvPr>
          <p:cNvSpPr/>
          <p:nvPr/>
        </p:nvSpPr>
        <p:spPr>
          <a:xfrm>
            <a:off x="5633230" y="1812198"/>
            <a:ext cx="3290388" cy="7075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단일 모델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번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100epoch accuracy : 0.6816</a:t>
            </a:r>
          </a:p>
        </p:txBody>
      </p:sp>
    </p:spTree>
    <p:extLst>
      <p:ext uri="{BB962C8B-B14F-4D97-AF65-F5344CB8AC3E}">
        <p14:creationId xmlns:p14="http://schemas.microsoft.com/office/powerpoint/2010/main" val="4663817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8426092-14B6-3F41-BEDA-1FA918CC6810}"/>
              </a:ext>
            </a:extLst>
          </p:cNvPr>
          <p:cNvSpPr txBox="1"/>
          <p:nvPr/>
        </p:nvSpPr>
        <p:spPr>
          <a:xfrm>
            <a:off x="4549536" y="3115662"/>
            <a:ext cx="3564153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월 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20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일 목요일 </a:t>
            </a:r>
            <a:r>
              <a:rPr kumimoji="1" lang="ko-KR" altLang="en-US" b="1" u="sng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개인미팅</a:t>
            </a:r>
            <a:endParaRPr kumimoji="1" lang="en-US" altLang="ko-KR" b="1" u="sng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346812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58C193D-C6BC-0F46-9651-079143EEA7D5}"/>
              </a:ext>
            </a:extLst>
          </p:cNvPr>
          <p:cNvSpPr txBox="1"/>
          <p:nvPr/>
        </p:nvSpPr>
        <p:spPr>
          <a:xfrm>
            <a:off x="106326" y="202019"/>
            <a:ext cx="11889731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Uncertainty in RNN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98744E-6F06-444A-9DDF-9F733AF7FCE4}"/>
              </a:ext>
            </a:extLst>
          </p:cNvPr>
          <p:cNvSpPr txBox="1"/>
          <p:nvPr/>
        </p:nvSpPr>
        <p:spPr>
          <a:xfrm>
            <a:off x="151134" y="926177"/>
            <a:ext cx="11889731" cy="13538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RNN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에서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Uncertainty </a:t>
            </a:r>
            <a:r>
              <a:rPr kumimoji="1" lang="ko-KR" altLang="en-US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를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어떻게 적용할 수 있을까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?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간단한 예제로 먼저 확인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: </a:t>
            </a:r>
            <a:r>
              <a:rPr kumimoji="1" lang="en-US" altLang="ko-KR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Tensorflow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활용한 </a:t>
            </a:r>
            <a:r>
              <a:rPr kumimoji="1" lang="ko-KR" altLang="en-US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영단어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번역 예제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모델 구조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: Seq2Seq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Train Data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7236FAD-0145-DE44-8136-A043657834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4291" y="2280074"/>
            <a:ext cx="8813800" cy="647700"/>
          </a:xfrm>
          <a:prstGeom prst="rect">
            <a:avLst/>
          </a:prstGeom>
        </p:spPr>
      </p:pic>
      <p:grpSp>
        <p:nvGrpSpPr>
          <p:cNvPr id="30" name="그룹 29">
            <a:extLst>
              <a:ext uri="{FF2B5EF4-FFF2-40B4-BE49-F238E27FC236}">
                <a16:creationId xmlns:a16="http://schemas.microsoft.com/office/drawing/2014/main" id="{1D406268-21D4-7F49-B18B-0F7ED97626C9}"/>
              </a:ext>
            </a:extLst>
          </p:cNvPr>
          <p:cNvGrpSpPr/>
          <p:nvPr/>
        </p:nvGrpSpPr>
        <p:grpSpPr>
          <a:xfrm>
            <a:off x="2704102" y="3930227"/>
            <a:ext cx="6783793" cy="918980"/>
            <a:chOff x="2892056" y="3194347"/>
            <a:chExt cx="6783793" cy="918980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3A7CBC35-3E7D-C043-BC3B-1BA81E2BC67B}"/>
                </a:ext>
              </a:extLst>
            </p:cNvPr>
            <p:cNvSpPr/>
            <p:nvPr/>
          </p:nvSpPr>
          <p:spPr>
            <a:xfrm>
              <a:off x="2892056" y="3194347"/>
              <a:ext cx="633374" cy="63337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solidFill>
                    <a:schemeClr val="tx1"/>
                  </a:solidFill>
                </a:rPr>
                <a:t>W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9262B5E2-8CCF-B64F-BB1F-1B081F4E3E90}"/>
                </a:ext>
              </a:extLst>
            </p:cNvPr>
            <p:cNvSpPr/>
            <p:nvPr/>
          </p:nvSpPr>
          <p:spPr>
            <a:xfrm>
              <a:off x="3584646" y="3194347"/>
              <a:ext cx="633374" cy="63337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solidFill>
                    <a:schemeClr val="tx1"/>
                  </a:solidFill>
                </a:rPr>
                <a:t>O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CB6CC082-367C-5348-B19E-54B889DE26A6}"/>
                </a:ext>
              </a:extLst>
            </p:cNvPr>
            <p:cNvSpPr/>
            <p:nvPr/>
          </p:nvSpPr>
          <p:spPr>
            <a:xfrm>
              <a:off x="4277236" y="3194347"/>
              <a:ext cx="633374" cy="63337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solidFill>
                    <a:schemeClr val="tx1"/>
                  </a:solidFill>
                </a:rPr>
                <a:t>R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AD915E0E-F0DD-8345-94B5-4D7261D87218}"/>
                </a:ext>
              </a:extLst>
            </p:cNvPr>
            <p:cNvSpPr/>
            <p:nvPr/>
          </p:nvSpPr>
          <p:spPr>
            <a:xfrm>
              <a:off x="4969826" y="3194347"/>
              <a:ext cx="633374" cy="63337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solidFill>
                    <a:schemeClr val="tx1"/>
                  </a:solidFill>
                </a:rPr>
                <a:t>D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E5738F6F-C226-B643-BD5F-52BCA0684448}"/>
                </a:ext>
              </a:extLst>
            </p:cNvPr>
            <p:cNvSpPr/>
            <p:nvPr/>
          </p:nvSpPr>
          <p:spPr>
            <a:xfrm>
              <a:off x="6272115" y="3194347"/>
              <a:ext cx="633374" cy="63337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ore-KR" altLang="en-US" dirty="0">
                  <a:solidFill>
                    <a:schemeClr val="tx1"/>
                  </a:solidFill>
                </a:rPr>
                <a:t>단</a:t>
              </a: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231BFC37-4EEF-2146-8A0A-7F36ED83777B}"/>
                </a:ext>
              </a:extLst>
            </p:cNvPr>
            <p:cNvSpPr/>
            <p:nvPr/>
          </p:nvSpPr>
          <p:spPr>
            <a:xfrm>
              <a:off x="6964705" y="3194347"/>
              <a:ext cx="633374" cy="63337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ore-KR" altLang="en-US" dirty="0">
                  <a:solidFill>
                    <a:schemeClr val="tx1"/>
                  </a:solidFill>
                </a:rPr>
                <a:t>어</a:t>
              </a: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A6CEAA41-1078-014E-B45E-5A5FA1640122}"/>
                </a:ext>
              </a:extLst>
            </p:cNvPr>
            <p:cNvSpPr/>
            <p:nvPr/>
          </p:nvSpPr>
          <p:spPr>
            <a:xfrm>
              <a:off x="7657295" y="3194347"/>
              <a:ext cx="633374" cy="63337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solidFill>
                    <a:schemeClr val="tx1"/>
                  </a:solidFill>
                </a:rPr>
                <a:t>E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F5433086-9356-F84E-912A-033BE1EB5397}"/>
                </a:ext>
              </a:extLst>
            </p:cNvPr>
            <p:cNvSpPr/>
            <p:nvPr/>
          </p:nvSpPr>
          <p:spPr>
            <a:xfrm>
              <a:off x="8349885" y="3194347"/>
              <a:ext cx="633374" cy="63337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ore-KR" altLang="en-US" dirty="0">
                  <a:solidFill>
                    <a:schemeClr val="tx1"/>
                  </a:solidFill>
                </a:rPr>
                <a:t>우</a:t>
              </a: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4C6A61D9-9984-3547-9F9A-2D86B7DBF010}"/>
                </a:ext>
              </a:extLst>
            </p:cNvPr>
            <p:cNvSpPr/>
            <p:nvPr/>
          </p:nvSpPr>
          <p:spPr>
            <a:xfrm>
              <a:off x="9042475" y="3194347"/>
              <a:ext cx="633374" cy="63337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ore-KR" altLang="en-US" dirty="0">
                  <a:solidFill>
                    <a:schemeClr val="tx1"/>
                  </a:solidFill>
                </a:rPr>
                <a:t>랑</a:t>
              </a:r>
            </a:p>
          </p:txBody>
        </p:sp>
        <p:cxnSp>
          <p:nvCxnSpPr>
            <p:cNvPr id="45" name="직선 화살표 연결선 44">
              <a:extLst>
                <a:ext uri="{FF2B5EF4-FFF2-40B4-BE49-F238E27FC236}">
                  <a16:creationId xmlns:a16="http://schemas.microsoft.com/office/drawing/2014/main" id="{B28815BB-53F8-8A45-BFAA-7B8E63A1924E}"/>
                </a:ext>
              </a:extLst>
            </p:cNvPr>
            <p:cNvCxnSpPr>
              <a:cxnSpLocks/>
            </p:cNvCxnSpPr>
            <p:nvPr/>
          </p:nvCxnSpPr>
          <p:spPr>
            <a:xfrm>
              <a:off x="5784112" y="3511034"/>
              <a:ext cx="311888" cy="0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854EAB02-151D-F346-8C38-C71B6AFBDD74}"/>
                </a:ext>
              </a:extLst>
            </p:cNvPr>
            <p:cNvSpPr/>
            <p:nvPr/>
          </p:nvSpPr>
          <p:spPr>
            <a:xfrm>
              <a:off x="2892056" y="3842047"/>
              <a:ext cx="633374" cy="2667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>
                  <a:solidFill>
                    <a:schemeClr val="tx1"/>
                  </a:solidFill>
                </a:rPr>
                <a:t>25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0F6DD650-28B5-574F-A1D5-85257F53852A}"/>
                </a:ext>
              </a:extLst>
            </p:cNvPr>
            <p:cNvSpPr/>
            <p:nvPr/>
          </p:nvSpPr>
          <p:spPr>
            <a:xfrm>
              <a:off x="3584646" y="3842047"/>
              <a:ext cx="633374" cy="2667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>
                  <a:solidFill>
                    <a:schemeClr val="tx1"/>
                  </a:solidFill>
                </a:rPr>
                <a:t>17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F2901C59-A96D-8A4D-95A9-0D6AE1ED72CF}"/>
                </a:ext>
              </a:extLst>
            </p:cNvPr>
            <p:cNvSpPr/>
            <p:nvPr/>
          </p:nvSpPr>
          <p:spPr>
            <a:xfrm>
              <a:off x="4277236" y="3842047"/>
              <a:ext cx="633374" cy="2667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>
                  <a:solidFill>
                    <a:schemeClr val="tx1"/>
                  </a:solidFill>
                </a:rPr>
                <a:t>20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6C7B40BA-6365-9649-858A-F1B39556CDAB}"/>
                </a:ext>
              </a:extLst>
            </p:cNvPr>
            <p:cNvSpPr/>
            <p:nvPr/>
          </p:nvSpPr>
          <p:spPr>
            <a:xfrm>
              <a:off x="4969826" y="3842047"/>
              <a:ext cx="633374" cy="2667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>
                  <a:solidFill>
                    <a:schemeClr val="tx1"/>
                  </a:solidFill>
                </a:rPr>
                <a:t>6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ED645BFE-76C8-0F48-AD5A-1396A6798A96}"/>
                </a:ext>
              </a:extLst>
            </p:cNvPr>
            <p:cNvSpPr/>
            <p:nvPr/>
          </p:nvSpPr>
          <p:spPr>
            <a:xfrm>
              <a:off x="6272115" y="3842047"/>
              <a:ext cx="633374" cy="2667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>
                  <a:solidFill>
                    <a:schemeClr val="tx1"/>
                  </a:solidFill>
                </a:rPr>
                <a:t>29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184FD235-8A25-4540-A6C5-50689885BE76}"/>
                </a:ext>
              </a:extLst>
            </p:cNvPr>
            <p:cNvSpPr/>
            <p:nvPr/>
          </p:nvSpPr>
          <p:spPr>
            <a:xfrm>
              <a:off x="6964705" y="3842047"/>
              <a:ext cx="633374" cy="2667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>
                  <a:solidFill>
                    <a:schemeClr val="tx1"/>
                  </a:solidFill>
                </a:rPr>
                <a:t>30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BF2CD7AE-B92C-7545-9456-2B4DEE816FCD}"/>
                </a:ext>
              </a:extLst>
            </p:cNvPr>
            <p:cNvSpPr/>
            <p:nvPr/>
          </p:nvSpPr>
          <p:spPr>
            <a:xfrm>
              <a:off x="7657295" y="3842047"/>
              <a:ext cx="633374" cy="2667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>
                  <a:solidFill>
                    <a:schemeClr val="tx1"/>
                  </a:solidFill>
                </a:rPr>
                <a:t>1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43917D64-676B-6349-A27A-75530E8B26E1}"/>
                </a:ext>
              </a:extLst>
            </p:cNvPr>
            <p:cNvSpPr/>
            <p:nvPr/>
          </p:nvSpPr>
          <p:spPr>
            <a:xfrm>
              <a:off x="8349885" y="3842047"/>
              <a:ext cx="633374" cy="2667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>
                  <a:solidFill>
                    <a:schemeClr val="tx1"/>
                  </a:solidFill>
                </a:rPr>
                <a:t>43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31BB6DE2-2858-EE4E-B8E0-890DBD604903}"/>
                </a:ext>
              </a:extLst>
            </p:cNvPr>
            <p:cNvSpPr/>
            <p:nvPr/>
          </p:nvSpPr>
          <p:spPr>
            <a:xfrm>
              <a:off x="9042475" y="3846627"/>
              <a:ext cx="633374" cy="2667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>
                  <a:solidFill>
                    <a:schemeClr val="tx1"/>
                  </a:solidFill>
                </a:rPr>
                <a:t>40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E04DFCA9-55BC-C941-8EF7-B699051F8077}"/>
              </a:ext>
            </a:extLst>
          </p:cNvPr>
          <p:cNvSpPr/>
          <p:nvPr/>
        </p:nvSpPr>
        <p:spPr>
          <a:xfrm>
            <a:off x="459397" y="5189147"/>
            <a:ext cx="10984468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latinLnBrk="1"/>
            <a:r>
              <a:rPr lang="en-US" altLang="ko-Kore-KR" sz="1400" kern="100" dirty="0" err="1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int_value_model</a:t>
            </a:r>
            <a:r>
              <a:rPr lang="en-US" altLang="ko-Kore-KR" sz="14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:  [[[-2 -3 -2 -4 -1 -3  0 -2 -2 -1 -2 -2 -1 -2  0 -4 -4 -6  0 -2 -2 -2 -2 -2 -4 -4 -1 -2  0 </a:t>
            </a:r>
            <a:r>
              <a:rPr lang="en-US" altLang="ko-Kore-KR" sz="1400" kern="100" dirty="0">
                <a:highlight>
                  <a:srgbClr val="00FF00"/>
                </a:highlight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10</a:t>
            </a:r>
            <a:r>
              <a:rPr lang="en-US" altLang="ko-Kore-KR" sz="14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-4  3  3 -1  0  0 -2 -1 -4 -1 -1  0 -1  0  0] </a:t>
            </a:r>
            <a:r>
              <a:rPr lang="en-US" altLang="ko-KR" sz="14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  <a:sym typeface="Wingdings" pitchFamily="2" charset="2"/>
              </a:rPr>
              <a:t> </a:t>
            </a:r>
            <a:r>
              <a:rPr lang="ko-KR" altLang="en-US" sz="14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  <a:sym typeface="Wingdings" pitchFamily="2" charset="2"/>
              </a:rPr>
              <a:t>단</a:t>
            </a:r>
            <a:endParaRPr lang="ko-Kore-KR" altLang="ko-Kore-KR" sz="1400" kern="100" dirty="0"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altLang="ko-Kore-KR" sz="14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	              [-6 -2 -3 -3 -3 -3 -2 -4 -1 -2 -1 -2 -1 -1 -3  0 -2 -3  0 -2 -1 -2 -4  -3 -1 -4 -3 -1 -3 -4 </a:t>
            </a:r>
            <a:r>
              <a:rPr lang="en-US" altLang="ko-Kore-KR" sz="1400" kern="100" dirty="0">
                <a:highlight>
                  <a:srgbClr val="00FF00"/>
                </a:highlight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14</a:t>
            </a:r>
            <a:r>
              <a:rPr lang="en-US" altLang="ko-Kore-KR" sz="14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-3  4  1  0 -3 -1 -4  3 -1  2 -4  2  3  0] </a:t>
            </a:r>
            <a:r>
              <a:rPr lang="en-US" altLang="ko-Kore-KR" sz="14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  <a:sym typeface="Wingdings" pitchFamily="2" charset="2"/>
              </a:rPr>
              <a:t> </a:t>
            </a:r>
            <a:r>
              <a:rPr lang="ko-Kore-KR" altLang="en-US" sz="14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  <a:sym typeface="Wingdings" pitchFamily="2" charset="2"/>
              </a:rPr>
              <a:t>어</a:t>
            </a:r>
            <a:endParaRPr lang="ko-Kore-KR" altLang="ko-Kore-KR" sz="1400" kern="100" dirty="0"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altLang="ko-Kore-KR" sz="14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	              [ 0 13  1  0 -1 -1 -2  0 -1  0  1  0 -1 -1 -1  1  0  2  0 -1  0 -4  0  -1  0  1  0  0  0 -2  0  0 -4 -2 -1 -1  1  0  1 -3  0 -2 -1 -1 -2]</a:t>
            </a:r>
            <a:endParaRPr lang="ko-Kore-KR" altLang="ko-Kore-KR" sz="1400" kern="100" dirty="0"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altLang="ko-Kore-KR" sz="14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                                    [ 0 -5 -1  1  1  0  1  2 -2  0 -2 -1  0  0  0  0 -1  0  3  0  0 -1  0</a:t>
            </a:r>
            <a:r>
              <a:rPr lang="ko-Kore-KR" altLang="en-US" sz="14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US" altLang="ko-Kore-KR" sz="14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1  0 -1  1  1  0  3  0  1  1  1  0  0  0 -2 -3  1 -1  1 -2  2  1]</a:t>
            </a:r>
            <a:endParaRPr lang="ko-Kore-KR" altLang="ko-Kore-KR" sz="1400" kern="100" dirty="0"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altLang="ko-Kore-KR" sz="14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                                    [-1  0 -2  0  0  0  0  1  0  0  1  0  0 -3 -1  0 -1  0  0  0  0  0  0</a:t>
            </a:r>
            <a:r>
              <a:rPr lang="ko-Kore-KR" altLang="en-US" sz="14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US" altLang="ko-Kore-KR" sz="14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0 -2  0  0  1  0 -1  0  1  1 -2  6 -3  1  0 -4  0  2 -2 -1 -2  0]]]</a:t>
            </a:r>
            <a:endParaRPr lang="ko-Kore-KR" altLang="ko-Kore-KR" sz="1400" kern="100" dirty="0"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2244D91A-CCE9-DC4A-BC5B-B71E2DA64FEE}"/>
              </a:ext>
            </a:extLst>
          </p:cNvPr>
          <p:cNvSpPr/>
          <p:nvPr/>
        </p:nvSpPr>
        <p:spPr>
          <a:xfrm>
            <a:off x="5951631" y="833684"/>
            <a:ext cx="590918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ore-KR" altLang="en-US" sz="1100" dirty="0"/>
              <a:t>num_dic: {'S': 0, 'E': 1, 'P': 2, 'a': 3, 'b': 4, 'c': 5, 'd': 6, 'e': 7, 'f': 8, 'g': 9, 'h': 10, 'i': 11, 'j': 12, 'k': 13, 'l': 14, 'm': 15, 'n': 16, 'o': 17, 'p': 18, 'q': 19, 'r': 20, 's': 21, 't': 22, 'u': 23, 'v': 24, 'w': 25, 'x': 26, 'y': 27, 'z': 28, </a:t>
            </a:r>
            <a:r>
              <a:rPr lang="ko-Kore-KR" altLang="en-US" sz="1100" dirty="0">
                <a:highlight>
                  <a:srgbClr val="00FF00"/>
                </a:highlight>
              </a:rPr>
              <a:t>'단': 29</a:t>
            </a:r>
            <a:r>
              <a:rPr lang="ko-Kore-KR" altLang="en-US" sz="1100" dirty="0"/>
              <a:t>, '</a:t>
            </a:r>
            <a:r>
              <a:rPr lang="ko-Kore-KR" altLang="en-US" sz="1100" dirty="0">
                <a:highlight>
                  <a:srgbClr val="00FF00"/>
                </a:highlight>
              </a:rPr>
              <a:t>어': 30, </a:t>
            </a:r>
            <a:r>
              <a:rPr lang="ko-Kore-KR" altLang="en-US" sz="1100" dirty="0"/>
              <a:t>'나': 31, '무': 32, '놀': 33, '이': 34, '소': 35, '녀': 36, '키': 37, '스': 38, '사': 39, '랑': 40, '봉': 41, '구': 42, '우': 43, '루': 44}</a:t>
            </a:r>
          </a:p>
        </p:txBody>
      </p:sp>
    </p:spTree>
    <p:extLst>
      <p:ext uri="{BB962C8B-B14F-4D97-AF65-F5344CB8AC3E}">
        <p14:creationId xmlns:p14="http://schemas.microsoft.com/office/powerpoint/2010/main" val="24950931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58C193D-C6BC-0F46-9651-079143EEA7D5}"/>
              </a:ext>
            </a:extLst>
          </p:cNvPr>
          <p:cNvSpPr txBox="1"/>
          <p:nvPr/>
        </p:nvSpPr>
        <p:spPr>
          <a:xfrm>
            <a:off x="106326" y="202019"/>
            <a:ext cx="11889731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Uncertainty in RNN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98744E-6F06-444A-9DDF-9F733AF7FCE4}"/>
              </a:ext>
            </a:extLst>
          </p:cNvPr>
          <p:cNvSpPr txBox="1"/>
          <p:nvPr/>
        </p:nvSpPr>
        <p:spPr>
          <a:xfrm>
            <a:off x="151134" y="926177"/>
            <a:ext cx="11889731" cy="13538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RNN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에서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Uncertainty </a:t>
            </a:r>
            <a:r>
              <a:rPr kumimoji="1" lang="ko-KR" altLang="en-US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를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어떻게 적용할 수 있을까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?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간단한 예제로 먼저 확인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: </a:t>
            </a:r>
            <a:r>
              <a:rPr kumimoji="1" lang="en-US" altLang="ko-KR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Tensorflow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활용한 </a:t>
            </a:r>
            <a:r>
              <a:rPr kumimoji="1" lang="ko-KR" altLang="en-US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영단어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번역 예제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모델 구조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: Seq2Seq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Train Data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7236FAD-0145-DE44-8136-A043657834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4291" y="2280074"/>
            <a:ext cx="8813800" cy="647700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B6F5F092-E970-E04D-BC45-20E2DAE4FF67}"/>
              </a:ext>
            </a:extLst>
          </p:cNvPr>
          <p:cNvGrpSpPr/>
          <p:nvPr/>
        </p:nvGrpSpPr>
        <p:grpSpPr>
          <a:xfrm>
            <a:off x="2822608" y="3633971"/>
            <a:ext cx="6783793" cy="918980"/>
            <a:chOff x="2892056" y="3194347"/>
            <a:chExt cx="6783793" cy="91898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0F94C3B9-FC93-FC4E-B778-1AF63ED9C6DB}"/>
                </a:ext>
              </a:extLst>
            </p:cNvPr>
            <p:cNvSpPr/>
            <p:nvPr/>
          </p:nvSpPr>
          <p:spPr>
            <a:xfrm>
              <a:off x="2892056" y="3194347"/>
              <a:ext cx="633374" cy="63337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solidFill>
                    <a:schemeClr val="tx1"/>
                  </a:solidFill>
                </a:rPr>
                <a:t>W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2A211DD6-262A-A647-837C-E8E21977BFD9}"/>
                </a:ext>
              </a:extLst>
            </p:cNvPr>
            <p:cNvSpPr/>
            <p:nvPr/>
          </p:nvSpPr>
          <p:spPr>
            <a:xfrm>
              <a:off x="3584646" y="3194347"/>
              <a:ext cx="633374" cy="63337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solidFill>
                    <a:schemeClr val="tx1"/>
                  </a:solidFill>
                </a:rPr>
                <a:t>O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48B7C669-325E-AB41-B3BF-66F566C050FF}"/>
                </a:ext>
              </a:extLst>
            </p:cNvPr>
            <p:cNvSpPr/>
            <p:nvPr/>
          </p:nvSpPr>
          <p:spPr>
            <a:xfrm>
              <a:off x="4277236" y="3194347"/>
              <a:ext cx="633374" cy="63337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solidFill>
                    <a:schemeClr val="tx1"/>
                  </a:solidFill>
                </a:rPr>
                <a:t>D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DAE6082D-C6DF-D84F-9D44-33742E53238F}"/>
                </a:ext>
              </a:extLst>
            </p:cNvPr>
            <p:cNvSpPr/>
            <p:nvPr/>
          </p:nvSpPr>
          <p:spPr>
            <a:xfrm>
              <a:off x="4969826" y="3194347"/>
              <a:ext cx="633374" cy="63337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solidFill>
                    <a:schemeClr val="tx1"/>
                  </a:solidFill>
                </a:rPr>
                <a:t>R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D7458FA0-BAED-EE4B-9DA3-76DD8AB8D53B}"/>
                </a:ext>
              </a:extLst>
            </p:cNvPr>
            <p:cNvSpPr/>
            <p:nvPr/>
          </p:nvSpPr>
          <p:spPr>
            <a:xfrm>
              <a:off x="6272115" y="3194347"/>
              <a:ext cx="633374" cy="63337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ore-KR" altLang="en-US" dirty="0">
                  <a:solidFill>
                    <a:schemeClr val="tx1"/>
                  </a:solidFill>
                </a:rPr>
                <a:t>나</a:t>
              </a:r>
              <a:endParaRPr kumimoji="1" lang="en-US" altLang="ko-Kore-KR" dirty="0">
                <a:solidFill>
                  <a:schemeClr val="tx1"/>
                </a:solidFill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A7F5E062-AED8-424C-AF9A-E4975368F8F1}"/>
                </a:ext>
              </a:extLst>
            </p:cNvPr>
            <p:cNvSpPr/>
            <p:nvPr/>
          </p:nvSpPr>
          <p:spPr>
            <a:xfrm>
              <a:off x="6964705" y="3194347"/>
              <a:ext cx="633374" cy="63337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ore-KR" altLang="en-US" dirty="0">
                  <a:solidFill>
                    <a:schemeClr val="tx1"/>
                  </a:solidFill>
                </a:rPr>
                <a:t>무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3F4366B-436C-724F-8294-5E141036AD31}"/>
                </a:ext>
              </a:extLst>
            </p:cNvPr>
            <p:cNvSpPr/>
            <p:nvPr/>
          </p:nvSpPr>
          <p:spPr>
            <a:xfrm>
              <a:off x="7657295" y="3194347"/>
              <a:ext cx="633374" cy="63337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solidFill>
                    <a:schemeClr val="tx1"/>
                  </a:solidFill>
                </a:rPr>
                <a:t>E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4370D0B8-7EB0-A24E-93AF-F4584211B5F8}"/>
                </a:ext>
              </a:extLst>
            </p:cNvPr>
            <p:cNvSpPr/>
            <p:nvPr/>
          </p:nvSpPr>
          <p:spPr>
            <a:xfrm>
              <a:off x="8349885" y="3194347"/>
              <a:ext cx="633374" cy="63337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ore-KR" altLang="en-US" dirty="0">
                  <a:solidFill>
                    <a:schemeClr val="tx1"/>
                  </a:solidFill>
                </a:rPr>
                <a:t>단</a:t>
              </a:r>
              <a:endParaRPr kumimoji="1" lang="en-US" altLang="ko-Kore-KR" dirty="0">
                <a:solidFill>
                  <a:schemeClr val="tx1"/>
                </a:solidFill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B3928CE4-4083-7C48-B114-DDAB3FB4C15A}"/>
                </a:ext>
              </a:extLst>
            </p:cNvPr>
            <p:cNvSpPr/>
            <p:nvPr/>
          </p:nvSpPr>
          <p:spPr>
            <a:xfrm>
              <a:off x="9042475" y="3194347"/>
              <a:ext cx="633374" cy="63337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ore-KR" altLang="en-US" dirty="0">
                  <a:solidFill>
                    <a:schemeClr val="tx1"/>
                  </a:solidFill>
                </a:rPr>
                <a:t>이</a:t>
              </a:r>
            </a:p>
          </p:txBody>
        </p:sp>
        <p:cxnSp>
          <p:nvCxnSpPr>
            <p:cNvPr id="18" name="직선 화살표 연결선 17">
              <a:extLst>
                <a:ext uri="{FF2B5EF4-FFF2-40B4-BE49-F238E27FC236}">
                  <a16:creationId xmlns:a16="http://schemas.microsoft.com/office/drawing/2014/main" id="{D51D4BCD-6B48-D942-A999-0774D931BBC3}"/>
                </a:ext>
              </a:extLst>
            </p:cNvPr>
            <p:cNvCxnSpPr>
              <a:cxnSpLocks/>
            </p:cNvCxnSpPr>
            <p:nvPr/>
          </p:nvCxnSpPr>
          <p:spPr>
            <a:xfrm>
              <a:off x="5784112" y="3511034"/>
              <a:ext cx="311888" cy="0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8C298C4D-AD3B-284A-B4C5-8560CD883372}"/>
                </a:ext>
              </a:extLst>
            </p:cNvPr>
            <p:cNvSpPr/>
            <p:nvPr/>
          </p:nvSpPr>
          <p:spPr>
            <a:xfrm>
              <a:off x="2892056" y="3842047"/>
              <a:ext cx="633374" cy="2667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>
                  <a:solidFill>
                    <a:schemeClr val="tx1"/>
                  </a:solidFill>
                </a:rPr>
                <a:t>25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8706AD69-D5C2-0748-AE14-FABE973CC84C}"/>
                </a:ext>
              </a:extLst>
            </p:cNvPr>
            <p:cNvSpPr/>
            <p:nvPr/>
          </p:nvSpPr>
          <p:spPr>
            <a:xfrm>
              <a:off x="3584646" y="3842047"/>
              <a:ext cx="633374" cy="2667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>
                  <a:solidFill>
                    <a:schemeClr val="tx1"/>
                  </a:solidFill>
                </a:rPr>
                <a:t>17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F48636BB-753B-0445-A502-5FF3195AC14D}"/>
                </a:ext>
              </a:extLst>
            </p:cNvPr>
            <p:cNvSpPr/>
            <p:nvPr/>
          </p:nvSpPr>
          <p:spPr>
            <a:xfrm>
              <a:off x="4277236" y="3842047"/>
              <a:ext cx="633374" cy="2667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solidFill>
                    <a:schemeClr val="tx1"/>
                  </a:solidFill>
                </a:rPr>
                <a:t>6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8F9DFB93-A27D-1749-A2E3-134164F68DEB}"/>
                </a:ext>
              </a:extLst>
            </p:cNvPr>
            <p:cNvSpPr/>
            <p:nvPr/>
          </p:nvSpPr>
          <p:spPr>
            <a:xfrm>
              <a:off x="4969826" y="3842047"/>
              <a:ext cx="633374" cy="2667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>
                  <a:solidFill>
                    <a:schemeClr val="tx1"/>
                  </a:solidFill>
                </a:rPr>
                <a:t>20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A333AD34-EAC7-CD41-B35B-DD47C3403506}"/>
                </a:ext>
              </a:extLst>
            </p:cNvPr>
            <p:cNvSpPr/>
            <p:nvPr/>
          </p:nvSpPr>
          <p:spPr>
            <a:xfrm>
              <a:off x="6272115" y="3842047"/>
              <a:ext cx="633374" cy="2667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>
                  <a:solidFill>
                    <a:schemeClr val="tx1"/>
                  </a:solidFill>
                </a:rPr>
                <a:t>31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76CAE1ED-3B77-094D-9076-3DBC957D61F1}"/>
                </a:ext>
              </a:extLst>
            </p:cNvPr>
            <p:cNvSpPr/>
            <p:nvPr/>
          </p:nvSpPr>
          <p:spPr>
            <a:xfrm>
              <a:off x="6964705" y="3842047"/>
              <a:ext cx="633374" cy="2667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>
                  <a:solidFill>
                    <a:schemeClr val="tx1"/>
                  </a:solidFill>
                </a:rPr>
                <a:t>32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147892E7-8487-1A43-8A6D-02ABCC8777FD}"/>
                </a:ext>
              </a:extLst>
            </p:cNvPr>
            <p:cNvSpPr/>
            <p:nvPr/>
          </p:nvSpPr>
          <p:spPr>
            <a:xfrm>
              <a:off x="7657295" y="3842047"/>
              <a:ext cx="633374" cy="2667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>
                  <a:solidFill>
                    <a:schemeClr val="tx1"/>
                  </a:solidFill>
                </a:rPr>
                <a:t>1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6B4C11FD-C605-6D4C-9B44-425F67A68D79}"/>
                </a:ext>
              </a:extLst>
            </p:cNvPr>
            <p:cNvSpPr/>
            <p:nvPr/>
          </p:nvSpPr>
          <p:spPr>
            <a:xfrm>
              <a:off x="8349885" y="3842047"/>
              <a:ext cx="633374" cy="2667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>
                  <a:solidFill>
                    <a:schemeClr val="tx1"/>
                  </a:solidFill>
                </a:rPr>
                <a:t>29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777F0A6-46FB-7C42-9DBB-790DCB4A385B}"/>
                </a:ext>
              </a:extLst>
            </p:cNvPr>
            <p:cNvSpPr/>
            <p:nvPr/>
          </p:nvSpPr>
          <p:spPr>
            <a:xfrm>
              <a:off x="9042475" y="3846627"/>
              <a:ext cx="633374" cy="2667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solidFill>
                    <a:schemeClr val="tx1"/>
                  </a:solidFill>
                </a:rPr>
                <a:t>34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8EF5C91-3629-7141-99DD-4241BFCD8765}"/>
              </a:ext>
            </a:extLst>
          </p:cNvPr>
          <p:cNvSpPr/>
          <p:nvPr/>
        </p:nvSpPr>
        <p:spPr>
          <a:xfrm>
            <a:off x="106326" y="5420657"/>
            <a:ext cx="1197950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latinLnBrk="1"/>
            <a:r>
              <a:rPr lang="en-US" altLang="ko-Kore-KR" sz="1600" kern="100" dirty="0" err="1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int_value_model</a:t>
            </a:r>
            <a:r>
              <a:rPr lang="en-US" altLang="ko-Kore-KR" sz="16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:  [[[ 0  0 -1 -2 -2 -2  0 -4  0  0 -1  0 -1 -1 -1 -3  0 -1  0 -2 -1 -1 -2</a:t>
            </a:r>
            <a:r>
              <a:rPr lang="ko-Kore-KR" altLang="en-US" sz="16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US" altLang="ko-Kore-KR" sz="16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0  0 -1 -1 -1 -1  </a:t>
            </a:r>
            <a:r>
              <a:rPr lang="en-US" altLang="ko-Kore-KR" sz="1600" kern="100" dirty="0">
                <a:highlight>
                  <a:srgbClr val="FF00FF"/>
                </a:highlight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5</a:t>
            </a:r>
            <a:r>
              <a:rPr lang="en-US" altLang="ko-Kore-KR" sz="16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 1  </a:t>
            </a:r>
            <a:r>
              <a:rPr lang="en-US" altLang="ko-Kore-KR" sz="1600" kern="100" dirty="0">
                <a:highlight>
                  <a:srgbClr val="00FF00"/>
                </a:highlight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8</a:t>
            </a:r>
            <a:r>
              <a:rPr lang="en-US" altLang="ko-Kore-KR" sz="16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 </a:t>
            </a:r>
            <a:r>
              <a:rPr lang="en-US" altLang="ko-Kore-KR" sz="1600" kern="100" dirty="0">
                <a:highlight>
                  <a:srgbClr val="FF00FF"/>
                </a:highlight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5</a:t>
            </a:r>
            <a:r>
              <a:rPr lang="en-US" altLang="ko-Kore-KR" sz="16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 0  1 -2 -3  0 -6  1  1 -1  0 -3 -1] </a:t>
            </a:r>
            <a:r>
              <a:rPr lang="en-US" altLang="ko-KR" sz="16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  <a:sym typeface="Wingdings" pitchFamily="2" charset="2"/>
              </a:rPr>
              <a:t> </a:t>
            </a:r>
            <a:r>
              <a:rPr lang="ko-KR" altLang="en-US" sz="16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  <a:sym typeface="Wingdings" pitchFamily="2" charset="2"/>
              </a:rPr>
              <a:t>나</a:t>
            </a:r>
            <a:endParaRPr lang="ko-Kore-KR" altLang="ko-Kore-KR" sz="1600" kern="100" dirty="0"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lvl="3" algn="just" latinLnBrk="1"/>
            <a:r>
              <a:rPr lang="en-US" altLang="ko-Kore-KR" sz="16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 [-2  0 -1  1 -2  0  0 -2 -4 -2 -1 -2  0 -1 -2 -2  0 -1 -1 -2  0  0 -3</a:t>
            </a:r>
            <a:r>
              <a:rPr lang="ko-Kore-KR" altLang="en-US" sz="16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US" altLang="ko-Kore-KR" sz="16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-2 -1 -1 -2  0 -2  2  </a:t>
            </a:r>
            <a:r>
              <a:rPr lang="en-US" altLang="ko-Kore-KR" sz="1600" kern="100" dirty="0">
                <a:highlight>
                  <a:srgbClr val="FF00FF"/>
                </a:highlight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6</a:t>
            </a:r>
            <a:r>
              <a:rPr lang="en-US" altLang="ko-Kore-KR" sz="16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-2  </a:t>
            </a:r>
            <a:r>
              <a:rPr lang="en-US" altLang="ko-Kore-KR" sz="1600" kern="100" dirty="0">
                <a:highlight>
                  <a:srgbClr val="00FF00"/>
                </a:highlight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8</a:t>
            </a:r>
            <a:r>
              <a:rPr lang="en-US" altLang="ko-Kore-KR" sz="16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 1  1  0  0 -2  3 -6  1 -2  4 -1 -2] </a:t>
            </a:r>
            <a:r>
              <a:rPr lang="en-US" altLang="ko-KR" sz="16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  <a:sym typeface="Wingdings" pitchFamily="2" charset="2"/>
              </a:rPr>
              <a:t> </a:t>
            </a:r>
            <a:r>
              <a:rPr lang="ko-KR" altLang="en-US" sz="16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  <a:sym typeface="Wingdings" pitchFamily="2" charset="2"/>
              </a:rPr>
              <a:t>무</a:t>
            </a:r>
            <a:endParaRPr lang="ko-Kore-KR" altLang="ko-Kore-KR" sz="1600" kern="100" dirty="0"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lvl="3" algn="just" latinLnBrk="1"/>
            <a:r>
              <a:rPr lang="en-US" altLang="ko-Kore-KR" sz="16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 [-3 15 -7 -3 -3 -1 -2 -2 -1 -2 -2 -4  2  0 -1  0 -1 -4 -2 -2  0 -1 -3</a:t>
            </a:r>
            <a:r>
              <a:rPr lang="ko-Kore-KR" altLang="en-US" sz="16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US" altLang="ko-Kore-KR" sz="16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-3 -1 -3 -1 -1 -1 -4  4  0 -4 -3  2  0  5 -2 -2 -2  1 -1 -2  2  0]</a:t>
            </a:r>
            <a:endParaRPr lang="ko-Kore-KR" altLang="ko-Kore-KR" sz="1600" kern="100" dirty="0"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lvl="3" algn="just" latinLnBrk="1"/>
            <a:r>
              <a:rPr lang="en-US" altLang="ko-Kore-KR" sz="16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 [ 1  0  0  0  1  1 -1  0 -1  0 -1  2  0  0 -1  2  0 -2 -1  0 -2 -2  0</a:t>
            </a:r>
            <a:r>
              <a:rPr lang="ko-Kore-KR" altLang="en-US" sz="16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US" altLang="ko-Kore-KR" sz="16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-1  0  0  0 -2  0  6  1  2  1  3  3  6  0 -2  0 -1 -7 -2 -5  2 -1]</a:t>
            </a:r>
            <a:endParaRPr lang="ko-Kore-KR" altLang="ko-Kore-KR" sz="1600" kern="100" dirty="0"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lvl="3" algn="just" latinLnBrk="1"/>
            <a:r>
              <a:rPr lang="en-US" altLang="ko-Kore-KR" sz="16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 [-1  0 -2 -1 -1 -1 -2 -3 -2  0 -3  0 -4 -2  0  0 -1 -3 -2 -3 -4 -2 -3</a:t>
            </a:r>
            <a:r>
              <a:rPr lang="ko-Kore-KR" altLang="en-US" sz="16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US" altLang="ko-Kore-KR" sz="16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-1  0 -2  0  0 -2  5  5  0  0 -3  6 -2  7 -1 -3  0  1 -4 -2 -3  6]]]</a:t>
            </a:r>
            <a:endParaRPr lang="ko-Kore-KR" altLang="ko-Kore-KR" sz="1600" kern="100" dirty="0"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55E865C-86AA-E14A-9368-2FE8971BB0D2}"/>
              </a:ext>
            </a:extLst>
          </p:cNvPr>
          <p:cNvSpPr txBox="1"/>
          <p:nvPr/>
        </p:nvSpPr>
        <p:spPr>
          <a:xfrm>
            <a:off x="7551129" y="4954642"/>
            <a:ext cx="4992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1200" dirty="0"/>
              <a:t>단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3A85FA9-D8C0-FE4C-A6D2-7670B8A6AB1E}"/>
              </a:ext>
            </a:extLst>
          </p:cNvPr>
          <p:cNvSpPr txBox="1"/>
          <p:nvPr/>
        </p:nvSpPr>
        <p:spPr>
          <a:xfrm>
            <a:off x="7867816" y="4699450"/>
            <a:ext cx="4992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1200" dirty="0"/>
              <a:t>어</a:t>
            </a: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3DDB7E0C-1D09-EA42-8702-61BE89BD152B}"/>
              </a:ext>
            </a:extLst>
          </p:cNvPr>
          <p:cNvCxnSpPr>
            <a:cxnSpLocks/>
            <a:endCxn id="34" idx="2"/>
          </p:cNvCxnSpPr>
          <p:nvPr/>
        </p:nvCxnSpPr>
        <p:spPr>
          <a:xfrm flipH="1" flipV="1">
            <a:off x="7800776" y="5231641"/>
            <a:ext cx="173802" cy="18443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8AB5AC0A-1E74-554E-9FE6-771B83500B58}"/>
              </a:ext>
            </a:extLst>
          </p:cNvPr>
          <p:cNvCxnSpPr/>
          <p:nvPr/>
        </p:nvCxnSpPr>
        <p:spPr>
          <a:xfrm flipV="1">
            <a:off x="8050423" y="4954642"/>
            <a:ext cx="0" cy="69118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2417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8426092-14B6-3F41-BEDA-1FA918CC6810}"/>
              </a:ext>
            </a:extLst>
          </p:cNvPr>
          <p:cNvSpPr txBox="1"/>
          <p:nvPr/>
        </p:nvSpPr>
        <p:spPr>
          <a:xfrm>
            <a:off x="4549536" y="3115662"/>
            <a:ext cx="3564153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11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월 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11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일 목요일 </a:t>
            </a:r>
            <a:r>
              <a:rPr kumimoji="1" lang="ko-KR" altLang="en-US" b="1" u="sng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개인미팅</a:t>
            </a:r>
            <a:endParaRPr kumimoji="1" lang="en-US" altLang="ko-KR" b="1" u="sng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223699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90CE72-C451-F647-B0EB-9967502E3A02}"/>
              </a:ext>
            </a:extLst>
          </p:cNvPr>
          <p:cNvSpPr txBox="1"/>
          <p:nvPr/>
        </p:nvSpPr>
        <p:spPr>
          <a:xfrm>
            <a:off x="106326" y="202019"/>
            <a:ext cx="11889731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덧셈</a:t>
            </a:r>
            <a:r>
              <a:rPr kumimoji="1" lang="en-US" altLang="ko-KR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&amp;</a:t>
            </a:r>
            <a:r>
              <a:rPr kumimoji="1" lang="ko-KR" altLang="en-US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곱셈 사칙연산 성능 확인</a:t>
            </a:r>
            <a:endParaRPr kumimoji="1" lang="en-US" altLang="ko-KR" b="1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31D68BC-EEE3-F346-8299-8D8FDF7EE2B0}"/>
              </a:ext>
            </a:extLst>
          </p:cNvPr>
          <p:cNvSpPr txBox="1"/>
          <p:nvPr/>
        </p:nvSpPr>
        <p:spPr>
          <a:xfrm>
            <a:off x="151134" y="926177"/>
            <a:ext cx="11889731" cy="29697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덧셈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/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곱셈 사칙연산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Single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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완료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Ensemble(Soft Voting)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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완료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Survival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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완료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Real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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돌리는 중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GPU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사용량 떨어짐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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학습에 영향이 있는 것 같다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GPU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사용량을 최대화 시킬 수 있는 코드로 수정이 필요할 것 같음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(</a:t>
            </a:r>
            <a:r>
              <a:rPr kumimoji="1" lang="en-US" altLang="ko-KR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Tensorflow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, </a:t>
            </a:r>
            <a:r>
              <a:rPr kumimoji="1" lang="en-US" altLang="ko-KR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Keras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, </a:t>
            </a:r>
            <a:r>
              <a:rPr kumimoji="1" lang="en-US" altLang="ko-KR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Pytorch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등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)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일단 첫번째로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GPU 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사용량 늘리기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: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</a:t>
            </a:r>
            <a:r>
              <a:rPr kumimoji="1" lang="en-US" altLang="ko-KR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cupy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사용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/ Test Device : 3</a:t>
            </a:r>
          </a:p>
          <a:p>
            <a:pPr>
              <a:lnSpc>
                <a:spcPct val="150000"/>
              </a:lnSpc>
            </a:pP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5702192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extBox 77">
            <a:extLst>
              <a:ext uri="{FF2B5EF4-FFF2-40B4-BE49-F238E27FC236}">
                <a16:creationId xmlns:a16="http://schemas.microsoft.com/office/drawing/2014/main" id="{7CDD5456-A026-C04B-B9FC-1D5706C71492}"/>
              </a:ext>
            </a:extLst>
          </p:cNvPr>
          <p:cNvSpPr txBox="1"/>
          <p:nvPr/>
        </p:nvSpPr>
        <p:spPr>
          <a:xfrm rot="5400000">
            <a:off x="4054879" y="3272376"/>
            <a:ext cx="384112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2000" dirty="0"/>
              <a:t>…</a:t>
            </a:r>
            <a:endParaRPr kumimoji="1" lang="ko-Kore-KR" altLang="en-US" sz="2000" dirty="0"/>
          </a:p>
        </p:txBody>
      </p: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337C5897-F9F9-184F-A49D-B88FEA440540}"/>
              </a:ext>
            </a:extLst>
          </p:cNvPr>
          <p:cNvSpPr/>
          <p:nvPr/>
        </p:nvSpPr>
        <p:spPr>
          <a:xfrm>
            <a:off x="2451612" y="2290218"/>
            <a:ext cx="1301542" cy="480839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Encoder</a:t>
            </a:r>
            <a:endParaRPr kumimoji="1" lang="ko-Kore-KR" altLang="en-US" sz="14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59" name="오른쪽 화살표[R] 58">
            <a:extLst>
              <a:ext uri="{FF2B5EF4-FFF2-40B4-BE49-F238E27FC236}">
                <a16:creationId xmlns:a16="http://schemas.microsoft.com/office/drawing/2014/main" id="{23293F68-DF18-6347-9452-8239F4E00115}"/>
              </a:ext>
            </a:extLst>
          </p:cNvPr>
          <p:cNvSpPr/>
          <p:nvPr/>
        </p:nvSpPr>
        <p:spPr>
          <a:xfrm>
            <a:off x="3753154" y="2451749"/>
            <a:ext cx="278720" cy="157775"/>
          </a:xfrm>
          <a:prstGeom prst="rightArrow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400"/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FBEA6466-99BD-094F-956A-3E806BDA9DB2}"/>
              </a:ext>
            </a:extLst>
          </p:cNvPr>
          <p:cNvCxnSpPr/>
          <p:nvPr/>
        </p:nvCxnSpPr>
        <p:spPr>
          <a:xfrm flipV="1">
            <a:off x="3128106" y="2819800"/>
            <a:ext cx="0" cy="294890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오른쪽 화살표[R] 61">
            <a:extLst>
              <a:ext uri="{FF2B5EF4-FFF2-40B4-BE49-F238E27FC236}">
                <a16:creationId xmlns:a16="http://schemas.microsoft.com/office/drawing/2014/main" id="{977C8231-285D-5E44-BC1D-611B38744CC1}"/>
              </a:ext>
            </a:extLst>
          </p:cNvPr>
          <p:cNvSpPr/>
          <p:nvPr/>
        </p:nvSpPr>
        <p:spPr>
          <a:xfrm>
            <a:off x="4429648" y="2451749"/>
            <a:ext cx="278720" cy="157775"/>
          </a:xfrm>
          <a:prstGeom prst="rightArrow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400" dirty="0"/>
          </a:p>
        </p:txBody>
      </p: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78DFC1D0-01FE-714A-85B6-381174397A92}"/>
              </a:ext>
            </a:extLst>
          </p:cNvPr>
          <p:cNvGrpSpPr/>
          <p:nvPr/>
        </p:nvGrpSpPr>
        <p:grpSpPr>
          <a:xfrm>
            <a:off x="4031875" y="2184592"/>
            <a:ext cx="277871" cy="785297"/>
            <a:chOff x="5825445" y="3355478"/>
            <a:chExt cx="493161" cy="1684962"/>
          </a:xfrm>
          <a:solidFill>
            <a:schemeClr val="bg2">
              <a:lumMod val="90000"/>
            </a:schemeClr>
          </a:solidFill>
        </p:grpSpPr>
        <p:sp>
          <p:nvSpPr>
            <p:cNvPr id="64" name="모서리가 둥근 직사각형 63">
              <a:extLst>
                <a:ext uri="{FF2B5EF4-FFF2-40B4-BE49-F238E27FC236}">
                  <a16:creationId xmlns:a16="http://schemas.microsoft.com/office/drawing/2014/main" id="{BA760C4F-5E2F-714D-835A-B645F38CA397}"/>
                </a:ext>
              </a:extLst>
            </p:cNvPr>
            <p:cNvSpPr/>
            <p:nvPr/>
          </p:nvSpPr>
          <p:spPr>
            <a:xfrm>
              <a:off x="5825445" y="3355478"/>
              <a:ext cx="493161" cy="1684962"/>
            </a:xfrm>
            <a:prstGeom prst="roundRect">
              <a:avLst/>
            </a:prstGeom>
            <a:grpFill/>
            <a:ln w="28575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C22FDA51-451F-2F4E-91D5-867CA89E1ED9}"/>
                </a:ext>
              </a:extLst>
            </p:cNvPr>
            <p:cNvSpPr txBox="1"/>
            <p:nvPr/>
          </p:nvSpPr>
          <p:spPr>
            <a:xfrm rot="16200000">
              <a:off x="5325718" y="3949580"/>
              <a:ext cx="1493155" cy="45064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050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Context</a:t>
              </a:r>
              <a:endParaRPr kumimoji="1" lang="ko-Kore-KR" altLang="en-US" sz="1050" dirty="0"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</p:grpSp>
      <p:sp>
        <p:nvSpPr>
          <p:cNvPr id="67" name="TextBox 66">
            <a:extLst>
              <a:ext uri="{FF2B5EF4-FFF2-40B4-BE49-F238E27FC236}">
                <a16:creationId xmlns:a16="http://schemas.microsoft.com/office/drawing/2014/main" id="{FE12AE04-B009-9247-BA83-DEDC69191AB8}"/>
              </a:ext>
            </a:extLst>
          </p:cNvPr>
          <p:cNvSpPr txBox="1"/>
          <p:nvPr/>
        </p:nvSpPr>
        <p:spPr>
          <a:xfrm>
            <a:off x="2627472" y="3079939"/>
            <a:ext cx="10454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400" dirty="0"/>
              <a:t>Input Data</a:t>
            </a:r>
            <a:endParaRPr kumimoji="1" lang="ko-Kore-KR" altLang="en-US" sz="1400" dirty="0"/>
          </a:p>
        </p:txBody>
      </p:sp>
      <p:sp>
        <p:nvSpPr>
          <p:cNvPr id="61" name="오른쪽 화살표[R] 60">
            <a:extLst>
              <a:ext uri="{FF2B5EF4-FFF2-40B4-BE49-F238E27FC236}">
                <a16:creationId xmlns:a16="http://schemas.microsoft.com/office/drawing/2014/main" id="{E95BCEA9-23AC-CE46-8CA7-562B7A4480F7}"/>
              </a:ext>
            </a:extLst>
          </p:cNvPr>
          <p:cNvSpPr/>
          <p:nvPr/>
        </p:nvSpPr>
        <p:spPr>
          <a:xfrm>
            <a:off x="5562269" y="2451749"/>
            <a:ext cx="278720" cy="157775"/>
          </a:xfrm>
          <a:prstGeom prst="rightArrow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400" dirty="0"/>
          </a:p>
        </p:txBody>
      </p: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442548F6-BCD8-2641-A8BA-0F1269C828C2}"/>
              </a:ext>
            </a:extLst>
          </p:cNvPr>
          <p:cNvSpPr/>
          <p:nvPr/>
        </p:nvSpPr>
        <p:spPr>
          <a:xfrm>
            <a:off x="4734554" y="2290218"/>
            <a:ext cx="827714" cy="48083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ln>
                  <a:solidFill>
                    <a:schemeClr val="accent4"/>
                  </a:solidFill>
                </a:ln>
                <a:solidFill>
                  <a:schemeClr val="accent4"/>
                </a:solidFill>
              </a:rPr>
              <a:t>GRU</a:t>
            </a:r>
            <a:endParaRPr kumimoji="1" lang="ko-Kore-KR" altLang="en-US" sz="1400" dirty="0">
              <a:ln>
                <a:solidFill>
                  <a:schemeClr val="accent4"/>
                </a:solidFill>
              </a:ln>
              <a:solidFill>
                <a:schemeClr val="accent4"/>
              </a:solidFill>
            </a:endParaRPr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176DA90B-BF3F-404D-9F9A-269170D454AD}"/>
              </a:ext>
            </a:extLst>
          </p:cNvPr>
          <p:cNvCxnSpPr>
            <a:cxnSpLocks/>
          </p:cNvCxnSpPr>
          <p:nvPr/>
        </p:nvCxnSpPr>
        <p:spPr>
          <a:xfrm flipV="1">
            <a:off x="5135958" y="2141384"/>
            <a:ext cx="0" cy="159279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D52A92B8-5599-0C4A-B8D2-07237FB9D7DD}"/>
                  </a:ext>
                </a:extLst>
              </p:cNvPr>
              <p:cNvSpPr txBox="1"/>
              <p:nvPr/>
            </p:nvSpPr>
            <p:spPr>
              <a:xfrm>
                <a:off x="4941482" y="1845317"/>
                <a:ext cx="413858" cy="3102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1" lang="ko-Kore-KR" altLang="en-US" sz="1400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D52A92B8-5599-0C4A-B8D2-07237FB9D7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1482" y="1845317"/>
                <a:ext cx="413858" cy="31021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D30C897E-1ED2-7C41-AA14-2DE23E8FFE48}"/>
              </a:ext>
            </a:extLst>
          </p:cNvPr>
          <p:cNvSpPr/>
          <p:nvPr/>
        </p:nvSpPr>
        <p:spPr>
          <a:xfrm>
            <a:off x="6666968" y="2455611"/>
            <a:ext cx="278720" cy="157775"/>
          </a:xfrm>
          <a:prstGeom prst="rightArrow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400"/>
          </a:p>
        </p:txBody>
      </p:sp>
      <p:sp>
        <p:nvSpPr>
          <p:cNvPr id="169" name="오른쪽 화살표[R] 168">
            <a:extLst>
              <a:ext uri="{FF2B5EF4-FFF2-40B4-BE49-F238E27FC236}">
                <a16:creationId xmlns:a16="http://schemas.microsoft.com/office/drawing/2014/main" id="{60896B0A-EAAB-C745-BD14-83102AE91166}"/>
              </a:ext>
            </a:extLst>
          </p:cNvPr>
          <p:cNvSpPr/>
          <p:nvPr/>
        </p:nvSpPr>
        <p:spPr>
          <a:xfrm>
            <a:off x="7807187" y="2455611"/>
            <a:ext cx="278720" cy="157775"/>
          </a:xfrm>
          <a:prstGeom prst="rightArrow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400"/>
          </a:p>
        </p:txBody>
      </p:sp>
      <p:grpSp>
        <p:nvGrpSpPr>
          <p:cNvPr id="174" name="그룹 173">
            <a:extLst>
              <a:ext uri="{FF2B5EF4-FFF2-40B4-BE49-F238E27FC236}">
                <a16:creationId xmlns:a16="http://schemas.microsoft.com/office/drawing/2014/main" id="{AF9BBED1-9414-E743-9049-EFF5E51C92DC}"/>
              </a:ext>
            </a:extLst>
          </p:cNvPr>
          <p:cNvGrpSpPr/>
          <p:nvPr/>
        </p:nvGrpSpPr>
        <p:grpSpPr>
          <a:xfrm>
            <a:off x="6251380" y="2291555"/>
            <a:ext cx="1140219" cy="695901"/>
            <a:chOff x="7202181" y="3812677"/>
            <a:chExt cx="1387011" cy="951644"/>
          </a:xfrm>
        </p:grpSpPr>
        <p:cxnSp>
          <p:nvCxnSpPr>
            <p:cNvPr id="175" name="꺾인 연결선[E] 174">
              <a:extLst>
                <a:ext uri="{FF2B5EF4-FFF2-40B4-BE49-F238E27FC236}">
                  <a16:creationId xmlns:a16="http://schemas.microsoft.com/office/drawing/2014/main" id="{554DF0C6-26B2-B94B-90EC-4124143AA0A4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7168146" y="3846712"/>
              <a:ext cx="951643" cy="883574"/>
            </a:xfrm>
            <a:prstGeom prst="bentConnector3">
              <a:avLst>
                <a:gd name="adj1" fmla="val -24022"/>
              </a:avLst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꺾인 연결선[E] 175">
              <a:extLst>
                <a:ext uri="{FF2B5EF4-FFF2-40B4-BE49-F238E27FC236}">
                  <a16:creationId xmlns:a16="http://schemas.microsoft.com/office/drawing/2014/main" id="{1A29B877-4FB8-F245-AC95-5D475CE4CA6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85755" y="4470224"/>
              <a:ext cx="503437" cy="294097"/>
            </a:xfrm>
            <a:prstGeom prst="bentConnector2">
              <a:avLst/>
            </a:prstGeom>
            <a:ln w="190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7" name="그룹 176">
            <a:extLst>
              <a:ext uri="{FF2B5EF4-FFF2-40B4-BE49-F238E27FC236}">
                <a16:creationId xmlns:a16="http://schemas.microsoft.com/office/drawing/2014/main" id="{F1C4FA42-5C40-BD4B-9D68-DF4569F871C4}"/>
              </a:ext>
            </a:extLst>
          </p:cNvPr>
          <p:cNvGrpSpPr/>
          <p:nvPr/>
        </p:nvGrpSpPr>
        <p:grpSpPr>
          <a:xfrm>
            <a:off x="7417783" y="2291555"/>
            <a:ext cx="1140219" cy="695901"/>
            <a:chOff x="7202181" y="3812677"/>
            <a:chExt cx="1387011" cy="951644"/>
          </a:xfrm>
        </p:grpSpPr>
        <p:cxnSp>
          <p:nvCxnSpPr>
            <p:cNvPr id="178" name="꺾인 연결선[E] 177">
              <a:extLst>
                <a:ext uri="{FF2B5EF4-FFF2-40B4-BE49-F238E27FC236}">
                  <a16:creationId xmlns:a16="http://schemas.microsoft.com/office/drawing/2014/main" id="{D57BC375-2EDD-074D-8C1D-945B697D5FE6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7168146" y="3846712"/>
              <a:ext cx="951643" cy="883574"/>
            </a:xfrm>
            <a:prstGeom prst="bentConnector3">
              <a:avLst>
                <a:gd name="adj1" fmla="val -24022"/>
              </a:avLst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꺾인 연결선[E] 178">
              <a:extLst>
                <a:ext uri="{FF2B5EF4-FFF2-40B4-BE49-F238E27FC236}">
                  <a16:creationId xmlns:a16="http://schemas.microsoft.com/office/drawing/2014/main" id="{8C2C13A9-8D58-7346-924F-9231586BEBE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85755" y="4470224"/>
              <a:ext cx="503437" cy="294097"/>
            </a:xfrm>
            <a:prstGeom prst="bentConnector2">
              <a:avLst/>
            </a:prstGeom>
            <a:ln w="190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1" name="모서리가 둥근 직사각형 180">
            <a:extLst>
              <a:ext uri="{FF2B5EF4-FFF2-40B4-BE49-F238E27FC236}">
                <a16:creationId xmlns:a16="http://schemas.microsoft.com/office/drawing/2014/main" id="{55C601FE-9B52-554C-ACD5-CB1D152E129A}"/>
              </a:ext>
            </a:extLst>
          </p:cNvPr>
          <p:cNvSpPr/>
          <p:nvPr/>
        </p:nvSpPr>
        <p:spPr>
          <a:xfrm>
            <a:off x="6979473" y="2294080"/>
            <a:ext cx="827714" cy="480839"/>
          </a:xfrm>
          <a:prstGeom prst="roundRect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ln>
                  <a:solidFill>
                    <a:schemeClr val="bg2">
                      <a:lumMod val="75000"/>
                    </a:schemeClr>
                  </a:solidFill>
                </a:ln>
                <a:solidFill>
                  <a:schemeClr val="bg2"/>
                </a:solidFill>
              </a:rPr>
              <a:t>GRU</a:t>
            </a:r>
            <a:endParaRPr kumimoji="1" lang="ko-Kore-KR" altLang="en-US" sz="1400" dirty="0">
              <a:ln>
                <a:solidFill>
                  <a:schemeClr val="bg2">
                    <a:lumMod val="75000"/>
                  </a:schemeClr>
                </a:solidFill>
              </a:ln>
              <a:solidFill>
                <a:schemeClr val="bg2"/>
              </a:solidFill>
            </a:endParaRPr>
          </a:p>
        </p:txBody>
      </p:sp>
      <p:sp>
        <p:nvSpPr>
          <p:cNvPr id="182" name="모서리가 둥근 직사각형 181">
            <a:extLst>
              <a:ext uri="{FF2B5EF4-FFF2-40B4-BE49-F238E27FC236}">
                <a16:creationId xmlns:a16="http://schemas.microsoft.com/office/drawing/2014/main" id="{A8A9474A-C899-AB46-9CF4-7C797448ABB3}"/>
              </a:ext>
            </a:extLst>
          </p:cNvPr>
          <p:cNvSpPr/>
          <p:nvPr/>
        </p:nvSpPr>
        <p:spPr>
          <a:xfrm>
            <a:off x="8119692" y="2294080"/>
            <a:ext cx="827714" cy="480839"/>
          </a:xfrm>
          <a:prstGeom prst="roundRect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ln>
                  <a:solidFill>
                    <a:schemeClr val="bg2">
                      <a:lumMod val="75000"/>
                    </a:schemeClr>
                  </a:solidFill>
                </a:ln>
                <a:solidFill>
                  <a:schemeClr val="bg2"/>
                </a:solidFill>
              </a:rPr>
              <a:t>GRU</a:t>
            </a:r>
            <a:endParaRPr kumimoji="1" lang="ko-Kore-KR" altLang="en-US" sz="1400" dirty="0">
              <a:ln>
                <a:solidFill>
                  <a:schemeClr val="bg2">
                    <a:lumMod val="75000"/>
                  </a:schemeClr>
                </a:solidFill>
              </a:ln>
              <a:solidFill>
                <a:schemeClr val="bg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3" name="TextBox 182">
                <a:extLst>
                  <a:ext uri="{FF2B5EF4-FFF2-40B4-BE49-F238E27FC236}">
                    <a16:creationId xmlns:a16="http://schemas.microsoft.com/office/drawing/2014/main" id="{4A4B9880-F8AD-0C47-863F-BAD6782E401F}"/>
                  </a:ext>
                </a:extLst>
              </p:cNvPr>
              <p:cNvSpPr txBox="1"/>
              <p:nvPr/>
            </p:nvSpPr>
            <p:spPr>
              <a:xfrm>
                <a:off x="6044450" y="1820412"/>
                <a:ext cx="413858" cy="3105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R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1" lang="ko-Kore-KR" altLang="en-US" sz="1400" dirty="0"/>
              </a:p>
            </p:txBody>
          </p:sp>
        </mc:Choice>
        <mc:Fallback xmlns="">
          <p:sp>
            <p:nvSpPr>
              <p:cNvPr id="183" name="TextBox 182">
                <a:extLst>
                  <a:ext uri="{FF2B5EF4-FFF2-40B4-BE49-F238E27FC236}">
                    <a16:creationId xmlns:a16="http://schemas.microsoft.com/office/drawing/2014/main" id="{4A4B9880-F8AD-0C47-863F-BAD6782E40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4450" y="1820412"/>
                <a:ext cx="413858" cy="3105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4" name="TextBox 183">
                <a:extLst>
                  <a:ext uri="{FF2B5EF4-FFF2-40B4-BE49-F238E27FC236}">
                    <a16:creationId xmlns:a16="http://schemas.microsoft.com/office/drawing/2014/main" id="{0FB853E3-7B94-A240-8AFA-CBB773F082FF}"/>
                  </a:ext>
                </a:extLst>
              </p:cNvPr>
              <p:cNvSpPr txBox="1"/>
              <p:nvPr/>
            </p:nvSpPr>
            <p:spPr>
              <a:xfrm>
                <a:off x="7210853" y="1822313"/>
                <a:ext cx="413858" cy="3116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R" sz="1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1" lang="ko-Kore-KR" altLang="en-US" sz="1400" dirty="0"/>
              </a:p>
            </p:txBody>
          </p:sp>
        </mc:Choice>
        <mc:Fallback xmlns="">
          <p:sp>
            <p:nvSpPr>
              <p:cNvPr id="184" name="TextBox 183">
                <a:extLst>
                  <a:ext uri="{FF2B5EF4-FFF2-40B4-BE49-F238E27FC236}">
                    <a16:creationId xmlns:a16="http://schemas.microsoft.com/office/drawing/2014/main" id="{0FB853E3-7B94-A240-8AFA-CBB773F082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0853" y="1822313"/>
                <a:ext cx="413858" cy="311688"/>
              </a:xfrm>
              <a:prstGeom prst="rect">
                <a:avLst/>
              </a:prstGeom>
              <a:blipFill>
                <a:blip r:embed="rId4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5" name="TextBox 184">
                <a:extLst>
                  <a:ext uri="{FF2B5EF4-FFF2-40B4-BE49-F238E27FC236}">
                    <a16:creationId xmlns:a16="http://schemas.microsoft.com/office/drawing/2014/main" id="{B19F836A-662B-2347-849B-C6A2FE0AB155}"/>
                  </a:ext>
                </a:extLst>
              </p:cNvPr>
              <p:cNvSpPr txBox="1"/>
              <p:nvPr/>
            </p:nvSpPr>
            <p:spPr>
              <a:xfrm>
                <a:off x="8326620" y="1820412"/>
                <a:ext cx="413858" cy="3107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  <m:sup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1" lang="ko-Kore-KR" altLang="en-US" sz="1400" dirty="0"/>
              </a:p>
            </p:txBody>
          </p:sp>
        </mc:Choice>
        <mc:Fallback xmlns="">
          <p:sp>
            <p:nvSpPr>
              <p:cNvPr id="185" name="TextBox 184">
                <a:extLst>
                  <a:ext uri="{FF2B5EF4-FFF2-40B4-BE49-F238E27FC236}">
                    <a16:creationId xmlns:a16="http://schemas.microsoft.com/office/drawing/2014/main" id="{B19F836A-662B-2347-849B-C6A2FE0AB1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6620" y="1820412"/>
                <a:ext cx="413858" cy="31072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7" name="그룹 226">
            <a:extLst>
              <a:ext uri="{FF2B5EF4-FFF2-40B4-BE49-F238E27FC236}">
                <a16:creationId xmlns:a16="http://schemas.microsoft.com/office/drawing/2014/main" id="{F821FE9D-F602-0E4C-9E80-5C40B666B140}"/>
              </a:ext>
            </a:extLst>
          </p:cNvPr>
          <p:cNvGrpSpPr/>
          <p:nvPr/>
        </p:nvGrpSpPr>
        <p:grpSpPr>
          <a:xfrm>
            <a:off x="5142382" y="2318516"/>
            <a:ext cx="1140219" cy="695901"/>
            <a:chOff x="3690499" y="822841"/>
            <a:chExt cx="1387011" cy="951644"/>
          </a:xfrm>
        </p:grpSpPr>
        <p:cxnSp>
          <p:nvCxnSpPr>
            <p:cNvPr id="228" name="꺾인 연결선[E] 227">
              <a:extLst>
                <a:ext uri="{FF2B5EF4-FFF2-40B4-BE49-F238E27FC236}">
                  <a16:creationId xmlns:a16="http://schemas.microsoft.com/office/drawing/2014/main" id="{40031E34-6B0D-D749-A40A-68DB381CB5E7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3656464" y="856876"/>
              <a:ext cx="951643" cy="883574"/>
            </a:xfrm>
            <a:prstGeom prst="bentConnector3">
              <a:avLst>
                <a:gd name="adj1" fmla="val -24022"/>
              </a:avLst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꺾인 연결선[E] 228">
              <a:extLst>
                <a:ext uri="{FF2B5EF4-FFF2-40B4-BE49-F238E27FC236}">
                  <a16:creationId xmlns:a16="http://schemas.microsoft.com/office/drawing/2014/main" id="{F44BB207-15F3-234A-86E2-4ADB47D15E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74073" y="1480388"/>
              <a:ext cx="503437" cy="294097"/>
            </a:xfrm>
            <a:prstGeom prst="bentConnector2">
              <a:avLst/>
            </a:prstGeom>
            <a:ln w="190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0" name="모서리가 둥근 직사각형 179">
            <a:extLst>
              <a:ext uri="{FF2B5EF4-FFF2-40B4-BE49-F238E27FC236}">
                <a16:creationId xmlns:a16="http://schemas.microsoft.com/office/drawing/2014/main" id="{72E032CE-5083-CB49-A6B6-80E7C051ACF9}"/>
              </a:ext>
            </a:extLst>
          </p:cNvPr>
          <p:cNvSpPr/>
          <p:nvPr/>
        </p:nvSpPr>
        <p:spPr>
          <a:xfrm>
            <a:off x="5839254" y="2294080"/>
            <a:ext cx="827714" cy="480839"/>
          </a:xfrm>
          <a:prstGeom prst="roundRect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ln>
                  <a:solidFill>
                    <a:schemeClr val="bg2">
                      <a:lumMod val="75000"/>
                    </a:schemeClr>
                  </a:solidFill>
                </a:ln>
                <a:solidFill>
                  <a:schemeClr val="bg2"/>
                </a:solidFill>
              </a:rPr>
              <a:t>GRU</a:t>
            </a:r>
            <a:endParaRPr kumimoji="1" lang="ko-Kore-KR" altLang="en-US" sz="1400" dirty="0">
              <a:ln>
                <a:solidFill>
                  <a:schemeClr val="bg2">
                    <a:lumMod val="75000"/>
                  </a:schemeClr>
                </a:solidFill>
              </a:ln>
              <a:solidFill>
                <a:schemeClr val="bg2"/>
              </a:solidFill>
            </a:endParaRPr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D67ADDD2-1661-334C-ACD6-520082639FA0}"/>
              </a:ext>
            </a:extLst>
          </p:cNvPr>
          <p:cNvSpPr/>
          <p:nvPr/>
        </p:nvSpPr>
        <p:spPr>
          <a:xfrm>
            <a:off x="2451612" y="847729"/>
            <a:ext cx="1301542" cy="480839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Encoder</a:t>
            </a:r>
            <a:endParaRPr kumimoji="1" lang="ko-Kore-KR" altLang="en-US" sz="14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53" name="오른쪽 화살표[R] 52">
            <a:extLst>
              <a:ext uri="{FF2B5EF4-FFF2-40B4-BE49-F238E27FC236}">
                <a16:creationId xmlns:a16="http://schemas.microsoft.com/office/drawing/2014/main" id="{0F4FCC99-B73F-434B-995E-6AF9CFA0CAFD}"/>
              </a:ext>
            </a:extLst>
          </p:cNvPr>
          <p:cNvSpPr/>
          <p:nvPr/>
        </p:nvSpPr>
        <p:spPr>
          <a:xfrm>
            <a:off x="3753154" y="1009260"/>
            <a:ext cx="278720" cy="157775"/>
          </a:xfrm>
          <a:prstGeom prst="rightArrow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400"/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317E57C6-4A6A-6F4A-85CE-E0186B0114CE}"/>
              </a:ext>
            </a:extLst>
          </p:cNvPr>
          <p:cNvCxnSpPr/>
          <p:nvPr/>
        </p:nvCxnSpPr>
        <p:spPr>
          <a:xfrm flipV="1">
            <a:off x="3128106" y="1377311"/>
            <a:ext cx="0" cy="294890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오른쪽 화살표[R] 13">
            <a:extLst>
              <a:ext uri="{FF2B5EF4-FFF2-40B4-BE49-F238E27FC236}">
                <a16:creationId xmlns:a16="http://schemas.microsoft.com/office/drawing/2014/main" id="{30577702-A2CD-B24D-9B3B-AA47798C4B99}"/>
              </a:ext>
            </a:extLst>
          </p:cNvPr>
          <p:cNvSpPr/>
          <p:nvPr/>
        </p:nvSpPr>
        <p:spPr>
          <a:xfrm>
            <a:off x="4429648" y="1009260"/>
            <a:ext cx="278720" cy="157775"/>
          </a:xfrm>
          <a:prstGeom prst="rightArrow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400" dirty="0"/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59419F09-3268-1643-B377-95EBA82035D6}"/>
              </a:ext>
            </a:extLst>
          </p:cNvPr>
          <p:cNvGrpSpPr/>
          <p:nvPr/>
        </p:nvGrpSpPr>
        <p:grpSpPr>
          <a:xfrm>
            <a:off x="4031875" y="742103"/>
            <a:ext cx="277871" cy="785297"/>
            <a:chOff x="5825445" y="3355478"/>
            <a:chExt cx="493161" cy="1684962"/>
          </a:xfrm>
          <a:solidFill>
            <a:schemeClr val="bg2">
              <a:lumMod val="90000"/>
            </a:schemeClr>
          </a:solidFill>
        </p:grpSpPr>
        <p:sp>
          <p:nvSpPr>
            <p:cNvPr id="35" name="모서리가 둥근 직사각형 34">
              <a:extLst>
                <a:ext uri="{FF2B5EF4-FFF2-40B4-BE49-F238E27FC236}">
                  <a16:creationId xmlns:a16="http://schemas.microsoft.com/office/drawing/2014/main" id="{D238BEAF-E797-B946-B05B-66D05E0AF14E}"/>
                </a:ext>
              </a:extLst>
            </p:cNvPr>
            <p:cNvSpPr/>
            <p:nvPr/>
          </p:nvSpPr>
          <p:spPr>
            <a:xfrm>
              <a:off x="5825445" y="3355478"/>
              <a:ext cx="493161" cy="1684962"/>
            </a:xfrm>
            <a:prstGeom prst="roundRect">
              <a:avLst/>
            </a:prstGeom>
            <a:grpFill/>
            <a:ln w="28575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13F2BDC-139A-C944-8B15-64C41CAC22FB}"/>
                </a:ext>
              </a:extLst>
            </p:cNvPr>
            <p:cNvSpPr txBox="1"/>
            <p:nvPr/>
          </p:nvSpPr>
          <p:spPr>
            <a:xfrm rot="16200000">
              <a:off x="5325718" y="3949580"/>
              <a:ext cx="1493155" cy="45064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050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Context</a:t>
              </a:r>
              <a:endParaRPr kumimoji="1" lang="ko-Kore-KR" altLang="en-US" sz="1050" dirty="0"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</p:grpSp>
      <p:sp>
        <p:nvSpPr>
          <p:cNvPr id="7" name="오른쪽 화살표[R] 6">
            <a:extLst>
              <a:ext uri="{FF2B5EF4-FFF2-40B4-BE49-F238E27FC236}">
                <a16:creationId xmlns:a16="http://schemas.microsoft.com/office/drawing/2014/main" id="{3836D12D-E0A0-3544-8BFB-880115D5EB1D}"/>
              </a:ext>
            </a:extLst>
          </p:cNvPr>
          <p:cNvSpPr/>
          <p:nvPr/>
        </p:nvSpPr>
        <p:spPr>
          <a:xfrm>
            <a:off x="6668703" y="1001594"/>
            <a:ext cx="278720" cy="157775"/>
          </a:xfrm>
          <a:prstGeom prst="rightArrow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400"/>
          </a:p>
        </p:txBody>
      </p:sp>
      <p:sp>
        <p:nvSpPr>
          <p:cNvPr id="8" name="오른쪽 화살표[R] 7">
            <a:extLst>
              <a:ext uri="{FF2B5EF4-FFF2-40B4-BE49-F238E27FC236}">
                <a16:creationId xmlns:a16="http://schemas.microsoft.com/office/drawing/2014/main" id="{8043FF1A-FD03-3043-BDFD-2B5077361E55}"/>
              </a:ext>
            </a:extLst>
          </p:cNvPr>
          <p:cNvSpPr/>
          <p:nvPr/>
        </p:nvSpPr>
        <p:spPr>
          <a:xfrm>
            <a:off x="7808922" y="1001594"/>
            <a:ext cx="278720" cy="157775"/>
          </a:xfrm>
          <a:prstGeom prst="rightArrow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4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507E97A-183B-8D43-AEA7-78FFBB721301}"/>
              </a:ext>
            </a:extLst>
          </p:cNvPr>
          <p:cNvSpPr txBox="1"/>
          <p:nvPr/>
        </p:nvSpPr>
        <p:spPr>
          <a:xfrm>
            <a:off x="7782699" y="278026"/>
            <a:ext cx="4138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400" dirty="0"/>
              <a:t>…</a:t>
            </a:r>
            <a:endParaRPr kumimoji="1" lang="ko-Kore-KR" altLang="en-US" sz="1400" dirty="0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D7479921-D687-1F41-902F-C645663A735D}"/>
              </a:ext>
            </a:extLst>
          </p:cNvPr>
          <p:cNvGrpSpPr/>
          <p:nvPr/>
        </p:nvGrpSpPr>
        <p:grpSpPr>
          <a:xfrm>
            <a:off x="6253114" y="837537"/>
            <a:ext cx="1140219" cy="695901"/>
            <a:chOff x="7202181" y="3812677"/>
            <a:chExt cx="1387011" cy="951644"/>
          </a:xfrm>
        </p:grpSpPr>
        <p:cxnSp>
          <p:nvCxnSpPr>
            <p:cNvPr id="39" name="꺾인 연결선[E] 38">
              <a:extLst>
                <a:ext uri="{FF2B5EF4-FFF2-40B4-BE49-F238E27FC236}">
                  <a16:creationId xmlns:a16="http://schemas.microsoft.com/office/drawing/2014/main" id="{7E1A9AAA-083F-884B-8B44-BE107546F5BB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7168146" y="3846712"/>
              <a:ext cx="951643" cy="883574"/>
            </a:xfrm>
            <a:prstGeom prst="bentConnector3">
              <a:avLst>
                <a:gd name="adj1" fmla="val -24022"/>
              </a:avLst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꺾인 연결선[E] 39">
              <a:extLst>
                <a:ext uri="{FF2B5EF4-FFF2-40B4-BE49-F238E27FC236}">
                  <a16:creationId xmlns:a16="http://schemas.microsoft.com/office/drawing/2014/main" id="{E342B4FA-8B8B-FF49-961A-9ABA2AE228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85755" y="4470224"/>
              <a:ext cx="503437" cy="294097"/>
            </a:xfrm>
            <a:prstGeom prst="bentConnector2">
              <a:avLst/>
            </a:prstGeom>
            <a:ln w="190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2658F7A4-D558-9548-9964-61B58B2618E8}"/>
              </a:ext>
            </a:extLst>
          </p:cNvPr>
          <p:cNvGrpSpPr/>
          <p:nvPr/>
        </p:nvGrpSpPr>
        <p:grpSpPr>
          <a:xfrm>
            <a:off x="7419518" y="837537"/>
            <a:ext cx="1140219" cy="695901"/>
            <a:chOff x="7202181" y="3812677"/>
            <a:chExt cx="1387011" cy="951644"/>
          </a:xfrm>
        </p:grpSpPr>
        <p:cxnSp>
          <p:nvCxnSpPr>
            <p:cNvPr id="37" name="꺾인 연결선[E] 36">
              <a:extLst>
                <a:ext uri="{FF2B5EF4-FFF2-40B4-BE49-F238E27FC236}">
                  <a16:creationId xmlns:a16="http://schemas.microsoft.com/office/drawing/2014/main" id="{0FC54E17-70A6-B048-BB88-0437C2C93260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7168146" y="3846712"/>
              <a:ext cx="951643" cy="883574"/>
            </a:xfrm>
            <a:prstGeom prst="bentConnector3">
              <a:avLst>
                <a:gd name="adj1" fmla="val -24022"/>
              </a:avLst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꺾인 연결선[E] 37">
              <a:extLst>
                <a:ext uri="{FF2B5EF4-FFF2-40B4-BE49-F238E27FC236}">
                  <a16:creationId xmlns:a16="http://schemas.microsoft.com/office/drawing/2014/main" id="{CF45B2DD-F8CD-AC4B-B205-5B2F1F6A44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85755" y="4470224"/>
              <a:ext cx="503437" cy="294097"/>
            </a:xfrm>
            <a:prstGeom prst="bentConnector2">
              <a:avLst/>
            </a:prstGeom>
            <a:ln w="190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00B14844-F157-CE43-9018-1862CF14E7F6}"/>
              </a:ext>
            </a:extLst>
          </p:cNvPr>
          <p:cNvSpPr/>
          <p:nvPr/>
        </p:nvSpPr>
        <p:spPr>
          <a:xfrm>
            <a:off x="6981208" y="840062"/>
            <a:ext cx="827714" cy="48083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ln>
                  <a:solidFill>
                    <a:schemeClr val="accent4"/>
                  </a:solidFill>
                </a:ln>
                <a:solidFill>
                  <a:schemeClr val="accent4"/>
                </a:solidFill>
              </a:rPr>
              <a:t>GRU</a:t>
            </a:r>
            <a:endParaRPr kumimoji="1" lang="ko-Kore-KR" altLang="en-US" sz="1400" dirty="0">
              <a:ln>
                <a:solidFill>
                  <a:schemeClr val="accent4"/>
                </a:solidFill>
              </a:ln>
              <a:solidFill>
                <a:schemeClr val="accent4"/>
              </a:solidFill>
            </a:endParaRP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071EC76E-8C87-B84E-AC30-2356DA780BEE}"/>
              </a:ext>
            </a:extLst>
          </p:cNvPr>
          <p:cNvSpPr/>
          <p:nvPr/>
        </p:nvSpPr>
        <p:spPr>
          <a:xfrm>
            <a:off x="8121427" y="840062"/>
            <a:ext cx="827714" cy="48083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ln>
                  <a:solidFill>
                    <a:schemeClr val="accent4"/>
                  </a:solidFill>
                </a:ln>
                <a:solidFill>
                  <a:schemeClr val="accent4"/>
                </a:solidFill>
              </a:rPr>
              <a:t>GRU</a:t>
            </a:r>
            <a:endParaRPr kumimoji="1" lang="ko-Kore-KR" altLang="en-US" sz="1400" dirty="0">
              <a:ln>
                <a:solidFill>
                  <a:schemeClr val="accent4"/>
                </a:solidFill>
              </a:ln>
              <a:solidFill>
                <a:schemeClr val="accent4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A63FAF6-0ED4-B24E-86FA-0B338BE8505A}"/>
              </a:ext>
            </a:extLst>
          </p:cNvPr>
          <p:cNvSpPr txBox="1"/>
          <p:nvPr/>
        </p:nvSpPr>
        <p:spPr>
          <a:xfrm>
            <a:off x="2629820" y="1654825"/>
            <a:ext cx="10454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400" dirty="0"/>
              <a:t>Input Data</a:t>
            </a:r>
            <a:endParaRPr kumimoji="1" lang="ko-Kore-KR" altLang="en-US" sz="1400" dirty="0"/>
          </a:p>
        </p:txBody>
      </p:sp>
      <p:sp>
        <p:nvSpPr>
          <p:cNvPr id="6" name="오른쪽 화살표[R] 5">
            <a:extLst>
              <a:ext uri="{FF2B5EF4-FFF2-40B4-BE49-F238E27FC236}">
                <a16:creationId xmlns:a16="http://schemas.microsoft.com/office/drawing/2014/main" id="{91DAB0D4-F4E4-8F45-A0E8-9E295A8CE910}"/>
              </a:ext>
            </a:extLst>
          </p:cNvPr>
          <p:cNvSpPr/>
          <p:nvPr/>
        </p:nvSpPr>
        <p:spPr>
          <a:xfrm>
            <a:off x="5573133" y="1009260"/>
            <a:ext cx="278720" cy="157775"/>
          </a:xfrm>
          <a:prstGeom prst="rightArrow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400" dirty="0"/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F54DD325-30EF-0740-A74A-C28514AE807C}"/>
              </a:ext>
            </a:extLst>
          </p:cNvPr>
          <p:cNvSpPr/>
          <p:nvPr/>
        </p:nvSpPr>
        <p:spPr>
          <a:xfrm>
            <a:off x="4745418" y="839328"/>
            <a:ext cx="827714" cy="48083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ln>
                  <a:solidFill>
                    <a:schemeClr val="accent4"/>
                  </a:solidFill>
                </a:ln>
                <a:solidFill>
                  <a:schemeClr val="accent4"/>
                </a:solidFill>
              </a:rPr>
              <a:t>GRU</a:t>
            </a:r>
            <a:endParaRPr kumimoji="1" lang="ko-Kore-KR" altLang="en-US" sz="1400" dirty="0">
              <a:ln>
                <a:solidFill>
                  <a:schemeClr val="accent4"/>
                </a:solidFill>
              </a:ln>
              <a:solidFill>
                <a:schemeClr val="accent4"/>
              </a:solidFill>
            </a:endParaRPr>
          </a:p>
        </p:txBody>
      </p: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AF3C2963-BD1F-9E44-87C4-8FCDDF2D85AB}"/>
              </a:ext>
            </a:extLst>
          </p:cNvPr>
          <p:cNvCxnSpPr>
            <a:cxnSpLocks/>
          </p:cNvCxnSpPr>
          <p:nvPr/>
        </p:nvCxnSpPr>
        <p:spPr>
          <a:xfrm flipV="1">
            <a:off x="5146821" y="654061"/>
            <a:ext cx="0" cy="159279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79A7D0DF-2DBF-2244-AA91-B349CC47CE99}"/>
                  </a:ext>
                </a:extLst>
              </p:cNvPr>
              <p:cNvSpPr txBox="1"/>
              <p:nvPr/>
            </p:nvSpPr>
            <p:spPr>
              <a:xfrm>
                <a:off x="4952346" y="357994"/>
                <a:ext cx="413858" cy="3097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kumimoji="1" lang="ko-Kore-KR" altLang="en-US" sz="1400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79A7D0DF-2DBF-2244-AA91-B349CC47CE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2346" y="357994"/>
                <a:ext cx="413858" cy="3097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72C5344D-82B3-E243-A297-D3330E76E979}"/>
                  </a:ext>
                </a:extLst>
              </p:cNvPr>
              <p:cNvSpPr txBox="1"/>
              <p:nvPr/>
            </p:nvSpPr>
            <p:spPr>
              <a:xfrm>
                <a:off x="6046185" y="366395"/>
                <a:ext cx="413858" cy="3101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R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kumimoji="1" lang="ko-Kore-KR" altLang="en-US" sz="1400" dirty="0"/>
              </a:p>
            </p:txBody>
          </p:sp>
        </mc:Choice>
        <mc:Fallback xmlns=""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72C5344D-82B3-E243-A297-D3330E76E9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6185" y="366395"/>
                <a:ext cx="413858" cy="31015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6" name="TextBox 165">
                <a:extLst>
                  <a:ext uri="{FF2B5EF4-FFF2-40B4-BE49-F238E27FC236}">
                    <a16:creationId xmlns:a16="http://schemas.microsoft.com/office/drawing/2014/main" id="{0524971B-5AD9-AA4F-8FD7-7E5095BA062A}"/>
                  </a:ext>
                </a:extLst>
              </p:cNvPr>
              <p:cNvSpPr txBox="1"/>
              <p:nvPr/>
            </p:nvSpPr>
            <p:spPr>
              <a:xfrm>
                <a:off x="7212588" y="368296"/>
                <a:ext cx="413858" cy="3112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R" sz="1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kumimoji="1" lang="ko-Kore-KR" altLang="en-US" sz="1400" dirty="0"/>
              </a:p>
            </p:txBody>
          </p:sp>
        </mc:Choice>
        <mc:Fallback xmlns="">
          <p:sp>
            <p:nvSpPr>
              <p:cNvPr id="166" name="TextBox 165">
                <a:extLst>
                  <a:ext uri="{FF2B5EF4-FFF2-40B4-BE49-F238E27FC236}">
                    <a16:creationId xmlns:a16="http://schemas.microsoft.com/office/drawing/2014/main" id="{0524971B-5AD9-AA4F-8FD7-7E5095BA06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2588" y="368296"/>
                <a:ext cx="413858" cy="31123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7" name="TextBox 166">
                <a:extLst>
                  <a:ext uri="{FF2B5EF4-FFF2-40B4-BE49-F238E27FC236}">
                    <a16:creationId xmlns:a16="http://schemas.microsoft.com/office/drawing/2014/main" id="{1539B869-8D5F-1D44-8ED7-8AB800091171}"/>
                  </a:ext>
                </a:extLst>
              </p:cNvPr>
              <p:cNvSpPr txBox="1"/>
              <p:nvPr/>
            </p:nvSpPr>
            <p:spPr>
              <a:xfrm>
                <a:off x="8328355" y="366395"/>
                <a:ext cx="413858" cy="3102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  <m:sup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kumimoji="1" lang="ko-Kore-KR" altLang="en-US" sz="1400" dirty="0"/>
              </a:p>
            </p:txBody>
          </p:sp>
        </mc:Choice>
        <mc:Fallback xmlns="">
          <p:sp>
            <p:nvSpPr>
              <p:cNvPr id="167" name="TextBox 166">
                <a:extLst>
                  <a:ext uri="{FF2B5EF4-FFF2-40B4-BE49-F238E27FC236}">
                    <a16:creationId xmlns:a16="http://schemas.microsoft.com/office/drawing/2014/main" id="{1539B869-8D5F-1D44-8ED7-8AB8000911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8355" y="366395"/>
                <a:ext cx="413858" cy="31027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3" name="TextBox 172">
            <a:extLst>
              <a:ext uri="{FF2B5EF4-FFF2-40B4-BE49-F238E27FC236}">
                <a16:creationId xmlns:a16="http://schemas.microsoft.com/office/drawing/2014/main" id="{E6E255DD-4DB0-4147-8425-72150E26C384}"/>
              </a:ext>
            </a:extLst>
          </p:cNvPr>
          <p:cNvSpPr txBox="1"/>
          <p:nvPr/>
        </p:nvSpPr>
        <p:spPr>
          <a:xfrm>
            <a:off x="7673046" y="1323426"/>
            <a:ext cx="4138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400" dirty="0"/>
              <a:t>…</a:t>
            </a:r>
            <a:endParaRPr kumimoji="1" lang="ko-Kore-KR" altLang="en-US" sz="1400" dirty="0"/>
          </a:p>
        </p:txBody>
      </p:sp>
      <p:grpSp>
        <p:nvGrpSpPr>
          <p:cNvPr id="226" name="그룹 225">
            <a:extLst>
              <a:ext uri="{FF2B5EF4-FFF2-40B4-BE49-F238E27FC236}">
                <a16:creationId xmlns:a16="http://schemas.microsoft.com/office/drawing/2014/main" id="{A29CB1FB-7500-9F47-80F4-55422C227ED4}"/>
              </a:ext>
            </a:extLst>
          </p:cNvPr>
          <p:cNvGrpSpPr/>
          <p:nvPr/>
        </p:nvGrpSpPr>
        <p:grpSpPr>
          <a:xfrm>
            <a:off x="5144206" y="836408"/>
            <a:ext cx="1140219" cy="695901"/>
            <a:chOff x="3690499" y="822841"/>
            <a:chExt cx="1387011" cy="951644"/>
          </a:xfrm>
        </p:grpSpPr>
        <p:cxnSp>
          <p:nvCxnSpPr>
            <p:cNvPr id="224" name="꺾인 연결선[E] 223">
              <a:extLst>
                <a:ext uri="{FF2B5EF4-FFF2-40B4-BE49-F238E27FC236}">
                  <a16:creationId xmlns:a16="http://schemas.microsoft.com/office/drawing/2014/main" id="{1BFFF323-D500-F74C-BAED-47AFCE5F65F6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3656464" y="856876"/>
              <a:ext cx="951643" cy="883574"/>
            </a:xfrm>
            <a:prstGeom prst="bentConnector3">
              <a:avLst>
                <a:gd name="adj1" fmla="val -24022"/>
              </a:avLst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꺾인 연결선[E] 224">
              <a:extLst>
                <a:ext uri="{FF2B5EF4-FFF2-40B4-BE49-F238E27FC236}">
                  <a16:creationId xmlns:a16="http://schemas.microsoft.com/office/drawing/2014/main" id="{1792808B-86F8-5144-AE78-FAE4DA28AC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74073" y="1480388"/>
              <a:ext cx="503437" cy="294097"/>
            </a:xfrm>
            <a:prstGeom prst="bentConnector2">
              <a:avLst/>
            </a:prstGeom>
            <a:ln w="190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A2842631-61F8-A142-B5F3-34662FA016F6}"/>
              </a:ext>
            </a:extLst>
          </p:cNvPr>
          <p:cNvSpPr/>
          <p:nvPr/>
        </p:nvSpPr>
        <p:spPr>
          <a:xfrm>
            <a:off x="5840989" y="840062"/>
            <a:ext cx="827714" cy="48083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ln>
                  <a:solidFill>
                    <a:schemeClr val="accent4"/>
                  </a:solidFill>
                </a:ln>
                <a:solidFill>
                  <a:schemeClr val="accent4"/>
                </a:solidFill>
              </a:rPr>
              <a:t>GRU</a:t>
            </a:r>
            <a:endParaRPr kumimoji="1" lang="ko-Kore-KR" altLang="en-US" sz="1400" dirty="0">
              <a:ln>
                <a:solidFill>
                  <a:schemeClr val="accent4"/>
                </a:solidFill>
              </a:ln>
              <a:solidFill>
                <a:schemeClr val="accent4"/>
              </a:solidFill>
            </a:endParaRPr>
          </a:p>
        </p:txBody>
      </p: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D597E158-E08A-8840-B3E5-473E24D21575}"/>
              </a:ext>
            </a:extLst>
          </p:cNvPr>
          <p:cNvSpPr/>
          <p:nvPr/>
        </p:nvSpPr>
        <p:spPr>
          <a:xfrm>
            <a:off x="2451612" y="5520175"/>
            <a:ext cx="1301542" cy="480839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Encoder</a:t>
            </a:r>
            <a:endParaRPr kumimoji="1" lang="ko-Kore-KR" altLang="en-US" sz="14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69" name="오른쪽 화살표[R] 68">
            <a:extLst>
              <a:ext uri="{FF2B5EF4-FFF2-40B4-BE49-F238E27FC236}">
                <a16:creationId xmlns:a16="http://schemas.microsoft.com/office/drawing/2014/main" id="{AD3BA518-CAFA-5F41-8C3F-8E5508ED947B}"/>
              </a:ext>
            </a:extLst>
          </p:cNvPr>
          <p:cNvSpPr/>
          <p:nvPr/>
        </p:nvSpPr>
        <p:spPr>
          <a:xfrm>
            <a:off x="3753154" y="5681706"/>
            <a:ext cx="278720" cy="157775"/>
          </a:xfrm>
          <a:prstGeom prst="rightArrow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400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1038707E-1FF5-1344-8D91-DB8262919680}"/>
              </a:ext>
            </a:extLst>
          </p:cNvPr>
          <p:cNvCxnSpPr/>
          <p:nvPr/>
        </p:nvCxnSpPr>
        <p:spPr>
          <a:xfrm flipV="1">
            <a:off x="3128106" y="6049756"/>
            <a:ext cx="0" cy="294890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오른쪽 화살표[R] 71">
            <a:extLst>
              <a:ext uri="{FF2B5EF4-FFF2-40B4-BE49-F238E27FC236}">
                <a16:creationId xmlns:a16="http://schemas.microsoft.com/office/drawing/2014/main" id="{8AC6F9A2-82A3-2C4B-8414-0F46DD520BDE}"/>
              </a:ext>
            </a:extLst>
          </p:cNvPr>
          <p:cNvSpPr/>
          <p:nvPr/>
        </p:nvSpPr>
        <p:spPr>
          <a:xfrm>
            <a:off x="4429648" y="5681705"/>
            <a:ext cx="278720" cy="157775"/>
          </a:xfrm>
          <a:prstGeom prst="rightArrow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400" dirty="0"/>
          </a:p>
        </p:txBody>
      </p: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D8CB54B5-52D9-9049-9334-A015D7045831}"/>
              </a:ext>
            </a:extLst>
          </p:cNvPr>
          <p:cNvGrpSpPr/>
          <p:nvPr/>
        </p:nvGrpSpPr>
        <p:grpSpPr>
          <a:xfrm>
            <a:off x="4031875" y="5414548"/>
            <a:ext cx="277871" cy="785297"/>
            <a:chOff x="5825445" y="3355478"/>
            <a:chExt cx="493161" cy="1684962"/>
          </a:xfrm>
          <a:solidFill>
            <a:schemeClr val="bg2">
              <a:lumMod val="90000"/>
            </a:schemeClr>
          </a:solidFill>
        </p:grpSpPr>
        <p:sp>
          <p:nvSpPr>
            <p:cNvPr id="74" name="모서리가 둥근 직사각형 73">
              <a:extLst>
                <a:ext uri="{FF2B5EF4-FFF2-40B4-BE49-F238E27FC236}">
                  <a16:creationId xmlns:a16="http://schemas.microsoft.com/office/drawing/2014/main" id="{25B9A114-AC1E-A541-ADA4-61A3B56D5423}"/>
                </a:ext>
              </a:extLst>
            </p:cNvPr>
            <p:cNvSpPr/>
            <p:nvPr/>
          </p:nvSpPr>
          <p:spPr>
            <a:xfrm>
              <a:off x="5825445" y="3355478"/>
              <a:ext cx="493161" cy="1684962"/>
            </a:xfrm>
            <a:prstGeom prst="roundRect">
              <a:avLst/>
            </a:prstGeom>
            <a:grpFill/>
            <a:ln w="28575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134B6236-7B62-CB44-A4C7-655F45C11A39}"/>
                </a:ext>
              </a:extLst>
            </p:cNvPr>
            <p:cNvSpPr txBox="1"/>
            <p:nvPr/>
          </p:nvSpPr>
          <p:spPr>
            <a:xfrm rot="16200000">
              <a:off x="5325718" y="3949580"/>
              <a:ext cx="1493155" cy="45064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050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Context</a:t>
              </a:r>
              <a:endParaRPr kumimoji="1" lang="ko-Kore-KR" altLang="en-US" sz="1050" dirty="0"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774F1022-29CD-684C-8208-5C5F7FE913FF}"/>
              </a:ext>
            </a:extLst>
          </p:cNvPr>
          <p:cNvSpPr txBox="1"/>
          <p:nvPr/>
        </p:nvSpPr>
        <p:spPr>
          <a:xfrm>
            <a:off x="2627472" y="6309895"/>
            <a:ext cx="10454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400" dirty="0"/>
              <a:t>Input Data</a:t>
            </a:r>
            <a:endParaRPr kumimoji="1" lang="ko-Kore-KR" altLang="en-US" sz="1400" dirty="0"/>
          </a:p>
        </p:txBody>
      </p:sp>
      <p:sp>
        <p:nvSpPr>
          <p:cNvPr id="71" name="오른쪽 화살표[R] 70">
            <a:extLst>
              <a:ext uri="{FF2B5EF4-FFF2-40B4-BE49-F238E27FC236}">
                <a16:creationId xmlns:a16="http://schemas.microsoft.com/office/drawing/2014/main" id="{A7668432-660E-AF43-B213-AA4C21A85AB7}"/>
              </a:ext>
            </a:extLst>
          </p:cNvPr>
          <p:cNvSpPr/>
          <p:nvPr/>
        </p:nvSpPr>
        <p:spPr>
          <a:xfrm>
            <a:off x="5562269" y="5681706"/>
            <a:ext cx="278720" cy="157775"/>
          </a:xfrm>
          <a:prstGeom prst="rightArrow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400" dirty="0"/>
          </a:p>
        </p:txBody>
      </p: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9113F154-9A5A-E34B-B312-D8741AA10F28}"/>
              </a:ext>
            </a:extLst>
          </p:cNvPr>
          <p:cNvSpPr/>
          <p:nvPr/>
        </p:nvSpPr>
        <p:spPr>
          <a:xfrm>
            <a:off x="4734555" y="5520175"/>
            <a:ext cx="827714" cy="48083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ln>
                  <a:solidFill>
                    <a:schemeClr val="accent4"/>
                  </a:solidFill>
                </a:ln>
                <a:solidFill>
                  <a:schemeClr val="accent4"/>
                </a:solidFill>
              </a:rPr>
              <a:t>GRU</a:t>
            </a:r>
            <a:endParaRPr kumimoji="1" lang="ko-Kore-KR" altLang="en-US" sz="1400" dirty="0">
              <a:ln>
                <a:solidFill>
                  <a:schemeClr val="accent4"/>
                </a:solidFill>
              </a:ln>
              <a:solidFill>
                <a:schemeClr val="accent4"/>
              </a:solidFill>
            </a:endParaRPr>
          </a:p>
        </p:txBody>
      </p: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3572560E-D394-BB47-9A63-41360F683D9B}"/>
              </a:ext>
            </a:extLst>
          </p:cNvPr>
          <p:cNvCxnSpPr>
            <a:cxnSpLocks/>
          </p:cNvCxnSpPr>
          <p:nvPr/>
        </p:nvCxnSpPr>
        <p:spPr>
          <a:xfrm flipV="1">
            <a:off x="5135958" y="5354125"/>
            <a:ext cx="0" cy="159279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F5489C12-2567-844A-A8E4-B25AF934275C}"/>
                  </a:ext>
                </a:extLst>
              </p:cNvPr>
              <p:cNvSpPr txBox="1"/>
              <p:nvPr/>
            </p:nvSpPr>
            <p:spPr>
              <a:xfrm>
                <a:off x="4941483" y="5058058"/>
                <a:ext cx="413858" cy="3103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</m:sSubSup>
                    </m:oMath>
                  </m:oMathPara>
                </a14:m>
                <a:endParaRPr kumimoji="1" lang="ko-Kore-KR" altLang="en-US" sz="1400" dirty="0"/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F5489C12-2567-844A-A8E4-B25AF93427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1483" y="5058058"/>
                <a:ext cx="413858" cy="31034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4" name="오른쪽 화살표[R] 203">
            <a:extLst>
              <a:ext uri="{FF2B5EF4-FFF2-40B4-BE49-F238E27FC236}">
                <a16:creationId xmlns:a16="http://schemas.microsoft.com/office/drawing/2014/main" id="{B7C6D0B2-F896-DA49-A4AA-C9609C46C835}"/>
              </a:ext>
            </a:extLst>
          </p:cNvPr>
          <p:cNvSpPr/>
          <p:nvPr/>
        </p:nvSpPr>
        <p:spPr>
          <a:xfrm>
            <a:off x="6680380" y="5684231"/>
            <a:ext cx="278720" cy="157775"/>
          </a:xfrm>
          <a:prstGeom prst="rightArrow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400"/>
          </a:p>
        </p:txBody>
      </p:sp>
      <p:sp>
        <p:nvSpPr>
          <p:cNvPr id="205" name="오른쪽 화살표[R] 204">
            <a:extLst>
              <a:ext uri="{FF2B5EF4-FFF2-40B4-BE49-F238E27FC236}">
                <a16:creationId xmlns:a16="http://schemas.microsoft.com/office/drawing/2014/main" id="{A8A5C0CD-0B2E-AC4F-B55C-DFFA9FDC0842}"/>
              </a:ext>
            </a:extLst>
          </p:cNvPr>
          <p:cNvSpPr/>
          <p:nvPr/>
        </p:nvSpPr>
        <p:spPr>
          <a:xfrm>
            <a:off x="7820599" y="5684231"/>
            <a:ext cx="278720" cy="157775"/>
          </a:xfrm>
          <a:prstGeom prst="rightArrow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400"/>
          </a:p>
        </p:txBody>
      </p:sp>
      <p:grpSp>
        <p:nvGrpSpPr>
          <p:cNvPr id="206" name="그룹 205">
            <a:extLst>
              <a:ext uri="{FF2B5EF4-FFF2-40B4-BE49-F238E27FC236}">
                <a16:creationId xmlns:a16="http://schemas.microsoft.com/office/drawing/2014/main" id="{53C95B26-9F3F-D343-8BA7-FE9249635F53}"/>
              </a:ext>
            </a:extLst>
          </p:cNvPr>
          <p:cNvGrpSpPr/>
          <p:nvPr/>
        </p:nvGrpSpPr>
        <p:grpSpPr>
          <a:xfrm>
            <a:off x="6264791" y="5520175"/>
            <a:ext cx="1140219" cy="695901"/>
            <a:chOff x="7202181" y="3812677"/>
            <a:chExt cx="1387011" cy="951644"/>
          </a:xfrm>
        </p:grpSpPr>
        <p:cxnSp>
          <p:nvCxnSpPr>
            <p:cNvPr id="207" name="꺾인 연결선[E] 206">
              <a:extLst>
                <a:ext uri="{FF2B5EF4-FFF2-40B4-BE49-F238E27FC236}">
                  <a16:creationId xmlns:a16="http://schemas.microsoft.com/office/drawing/2014/main" id="{0710D5F1-7E4E-8D4F-A0B3-4170A02A3616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7168146" y="3846712"/>
              <a:ext cx="951643" cy="883574"/>
            </a:xfrm>
            <a:prstGeom prst="bentConnector3">
              <a:avLst>
                <a:gd name="adj1" fmla="val -24022"/>
              </a:avLst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꺾인 연결선[E] 207">
              <a:extLst>
                <a:ext uri="{FF2B5EF4-FFF2-40B4-BE49-F238E27FC236}">
                  <a16:creationId xmlns:a16="http://schemas.microsoft.com/office/drawing/2014/main" id="{2D47E6A5-6ECD-0445-AE9B-87B77BA3BA2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85755" y="4470224"/>
              <a:ext cx="503437" cy="294097"/>
            </a:xfrm>
            <a:prstGeom prst="bentConnector2">
              <a:avLst/>
            </a:prstGeom>
            <a:ln w="190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9" name="그룹 208">
            <a:extLst>
              <a:ext uri="{FF2B5EF4-FFF2-40B4-BE49-F238E27FC236}">
                <a16:creationId xmlns:a16="http://schemas.microsoft.com/office/drawing/2014/main" id="{AC8D644C-1CB4-B345-AC21-1E3EFFFA7296}"/>
              </a:ext>
            </a:extLst>
          </p:cNvPr>
          <p:cNvGrpSpPr/>
          <p:nvPr/>
        </p:nvGrpSpPr>
        <p:grpSpPr>
          <a:xfrm>
            <a:off x="7431195" y="5520175"/>
            <a:ext cx="1140219" cy="695901"/>
            <a:chOff x="7202181" y="3812677"/>
            <a:chExt cx="1387011" cy="951644"/>
          </a:xfrm>
        </p:grpSpPr>
        <p:cxnSp>
          <p:nvCxnSpPr>
            <p:cNvPr id="210" name="꺾인 연결선[E] 209">
              <a:extLst>
                <a:ext uri="{FF2B5EF4-FFF2-40B4-BE49-F238E27FC236}">
                  <a16:creationId xmlns:a16="http://schemas.microsoft.com/office/drawing/2014/main" id="{7D87F2F0-8E43-E348-A2A3-DC1BDD2F76B5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7168146" y="3846712"/>
              <a:ext cx="951643" cy="883574"/>
            </a:xfrm>
            <a:prstGeom prst="bentConnector3">
              <a:avLst>
                <a:gd name="adj1" fmla="val -24022"/>
              </a:avLst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꺾인 연결선[E] 210">
              <a:extLst>
                <a:ext uri="{FF2B5EF4-FFF2-40B4-BE49-F238E27FC236}">
                  <a16:creationId xmlns:a16="http://schemas.microsoft.com/office/drawing/2014/main" id="{79FACAC5-A7B3-244F-8028-375B57E91CE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85755" y="4470224"/>
              <a:ext cx="503437" cy="294097"/>
            </a:xfrm>
            <a:prstGeom prst="bentConnector2">
              <a:avLst/>
            </a:prstGeom>
            <a:ln w="190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3" name="모서리가 둥근 직사각형 212">
            <a:extLst>
              <a:ext uri="{FF2B5EF4-FFF2-40B4-BE49-F238E27FC236}">
                <a16:creationId xmlns:a16="http://schemas.microsoft.com/office/drawing/2014/main" id="{DEF59E02-62CB-934C-8D93-D2469275CF6C}"/>
              </a:ext>
            </a:extLst>
          </p:cNvPr>
          <p:cNvSpPr/>
          <p:nvPr/>
        </p:nvSpPr>
        <p:spPr>
          <a:xfrm>
            <a:off x="6992885" y="5522700"/>
            <a:ext cx="827714" cy="48083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ln>
                  <a:solidFill>
                    <a:schemeClr val="accent4"/>
                  </a:solidFill>
                </a:ln>
                <a:solidFill>
                  <a:schemeClr val="accent4"/>
                </a:solidFill>
              </a:rPr>
              <a:t>GRU</a:t>
            </a:r>
            <a:endParaRPr kumimoji="1" lang="ko-Kore-KR" altLang="en-US" sz="1400" dirty="0">
              <a:ln>
                <a:solidFill>
                  <a:schemeClr val="accent4"/>
                </a:solidFill>
              </a:ln>
              <a:solidFill>
                <a:schemeClr val="accent4"/>
              </a:solidFill>
            </a:endParaRPr>
          </a:p>
        </p:txBody>
      </p:sp>
      <p:sp>
        <p:nvSpPr>
          <p:cNvPr id="214" name="모서리가 둥근 직사각형 213">
            <a:extLst>
              <a:ext uri="{FF2B5EF4-FFF2-40B4-BE49-F238E27FC236}">
                <a16:creationId xmlns:a16="http://schemas.microsoft.com/office/drawing/2014/main" id="{6F6EDF8E-0776-4641-9679-B74CA06E814A}"/>
              </a:ext>
            </a:extLst>
          </p:cNvPr>
          <p:cNvSpPr/>
          <p:nvPr/>
        </p:nvSpPr>
        <p:spPr>
          <a:xfrm>
            <a:off x="8133104" y="5522700"/>
            <a:ext cx="827714" cy="480839"/>
          </a:xfrm>
          <a:prstGeom prst="roundRect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ln>
                  <a:solidFill>
                    <a:schemeClr val="bg2">
                      <a:lumMod val="7500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</a:rPr>
              <a:t>GRU</a:t>
            </a:r>
            <a:endParaRPr kumimoji="1" lang="ko-Kore-KR" altLang="en-US" sz="1400" dirty="0">
              <a:ln>
                <a:solidFill>
                  <a:schemeClr val="bg2">
                    <a:lumMod val="75000"/>
                  </a:schemeClr>
                </a:solidFill>
              </a:ln>
              <a:solidFill>
                <a:schemeClr val="bg2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5" name="TextBox 214">
                <a:extLst>
                  <a:ext uri="{FF2B5EF4-FFF2-40B4-BE49-F238E27FC236}">
                    <a16:creationId xmlns:a16="http://schemas.microsoft.com/office/drawing/2014/main" id="{C7A8BA53-EA93-B040-81E4-6EF9361FE90C}"/>
                  </a:ext>
                </a:extLst>
              </p:cNvPr>
              <p:cNvSpPr txBox="1"/>
              <p:nvPr/>
            </p:nvSpPr>
            <p:spPr>
              <a:xfrm>
                <a:off x="6057862" y="5049032"/>
                <a:ext cx="413858" cy="3107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R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</m:sSubSup>
                    </m:oMath>
                  </m:oMathPara>
                </a14:m>
                <a:endParaRPr kumimoji="1" lang="ko-Kore-KR" altLang="en-US" sz="1400" dirty="0"/>
              </a:p>
            </p:txBody>
          </p:sp>
        </mc:Choice>
        <mc:Fallback xmlns="">
          <p:sp>
            <p:nvSpPr>
              <p:cNvPr id="215" name="TextBox 214">
                <a:extLst>
                  <a:ext uri="{FF2B5EF4-FFF2-40B4-BE49-F238E27FC236}">
                    <a16:creationId xmlns:a16="http://schemas.microsoft.com/office/drawing/2014/main" id="{C7A8BA53-EA93-B040-81E4-6EF9361FE9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7862" y="5049032"/>
                <a:ext cx="413858" cy="310726"/>
              </a:xfrm>
              <a:prstGeom prst="rect">
                <a:avLst/>
              </a:prstGeom>
              <a:blipFill>
                <a:blip r:embed="rId11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6" name="TextBox 215">
                <a:extLst>
                  <a:ext uri="{FF2B5EF4-FFF2-40B4-BE49-F238E27FC236}">
                    <a16:creationId xmlns:a16="http://schemas.microsoft.com/office/drawing/2014/main" id="{AF1FB747-538D-2641-AE05-92BEAEF82A6B}"/>
                  </a:ext>
                </a:extLst>
              </p:cNvPr>
              <p:cNvSpPr txBox="1"/>
              <p:nvPr/>
            </p:nvSpPr>
            <p:spPr>
              <a:xfrm>
                <a:off x="7224265" y="5050933"/>
                <a:ext cx="413858" cy="3118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R" sz="1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</m:sSubSup>
                    </m:oMath>
                  </m:oMathPara>
                </a14:m>
                <a:endParaRPr kumimoji="1" lang="ko-Kore-KR" altLang="en-US" sz="1400" dirty="0"/>
              </a:p>
            </p:txBody>
          </p:sp>
        </mc:Choice>
        <mc:Fallback xmlns="">
          <p:sp>
            <p:nvSpPr>
              <p:cNvPr id="216" name="TextBox 215">
                <a:extLst>
                  <a:ext uri="{FF2B5EF4-FFF2-40B4-BE49-F238E27FC236}">
                    <a16:creationId xmlns:a16="http://schemas.microsoft.com/office/drawing/2014/main" id="{AF1FB747-538D-2641-AE05-92BEAEF82A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4265" y="5050933"/>
                <a:ext cx="413858" cy="311817"/>
              </a:xfrm>
              <a:prstGeom prst="rect">
                <a:avLst/>
              </a:prstGeom>
              <a:blipFill>
                <a:blip r:embed="rId12"/>
                <a:stretch>
                  <a:fillRect b="-3846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262A2C94-1499-3A45-91F7-68B6C6CA02F3}"/>
                  </a:ext>
                </a:extLst>
              </p:cNvPr>
              <p:cNvSpPr txBox="1"/>
              <p:nvPr/>
            </p:nvSpPr>
            <p:spPr>
              <a:xfrm>
                <a:off x="8340032" y="5049032"/>
                <a:ext cx="413858" cy="3108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  <m:sup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</m:sSubSup>
                    </m:oMath>
                  </m:oMathPara>
                </a14:m>
                <a:endParaRPr kumimoji="1" lang="ko-Kore-KR" altLang="en-US" sz="1400" dirty="0"/>
              </a:p>
            </p:txBody>
          </p:sp>
        </mc:Choice>
        <mc:Fallback xmlns=""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262A2C94-1499-3A45-91F7-68B6C6CA02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0032" y="5049032"/>
                <a:ext cx="413858" cy="310854"/>
              </a:xfrm>
              <a:prstGeom prst="rect">
                <a:avLst/>
              </a:prstGeom>
              <a:blipFill>
                <a:blip r:embed="rId13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0" name="그룹 229">
            <a:extLst>
              <a:ext uri="{FF2B5EF4-FFF2-40B4-BE49-F238E27FC236}">
                <a16:creationId xmlns:a16="http://schemas.microsoft.com/office/drawing/2014/main" id="{7A4D568B-4CE1-684A-9564-C720109DA7B4}"/>
              </a:ext>
            </a:extLst>
          </p:cNvPr>
          <p:cNvGrpSpPr/>
          <p:nvPr/>
        </p:nvGrpSpPr>
        <p:grpSpPr>
          <a:xfrm>
            <a:off x="5141333" y="5536768"/>
            <a:ext cx="1140219" cy="695901"/>
            <a:chOff x="3690499" y="822841"/>
            <a:chExt cx="1387011" cy="951644"/>
          </a:xfrm>
        </p:grpSpPr>
        <p:cxnSp>
          <p:nvCxnSpPr>
            <p:cNvPr id="231" name="꺾인 연결선[E] 230">
              <a:extLst>
                <a:ext uri="{FF2B5EF4-FFF2-40B4-BE49-F238E27FC236}">
                  <a16:creationId xmlns:a16="http://schemas.microsoft.com/office/drawing/2014/main" id="{60D2FE4E-83EE-E245-AEFC-8D9B5A0E73BF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3656464" y="856876"/>
              <a:ext cx="951643" cy="883574"/>
            </a:xfrm>
            <a:prstGeom prst="bentConnector3">
              <a:avLst>
                <a:gd name="adj1" fmla="val -24022"/>
              </a:avLst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꺾인 연결선[E] 231">
              <a:extLst>
                <a:ext uri="{FF2B5EF4-FFF2-40B4-BE49-F238E27FC236}">
                  <a16:creationId xmlns:a16="http://schemas.microsoft.com/office/drawing/2014/main" id="{57A2F547-567A-2045-8263-FB5D0EFF170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74073" y="1480388"/>
              <a:ext cx="503437" cy="294097"/>
            </a:xfrm>
            <a:prstGeom prst="bentConnector2">
              <a:avLst/>
            </a:prstGeom>
            <a:ln w="190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2" name="모서리가 둥근 직사각형 211">
            <a:extLst>
              <a:ext uri="{FF2B5EF4-FFF2-40B4-BE49-F238E27FC236}">
                <a16:creationId xmlns:a16="http://schemas.microsoft.com/office/drawing/2014/main" id="{9FAC8616-045B-AD4A-B2D8-B01E4016117D}"/>
              </a:ext>
            </a:extLst>
          </p:cNvPr>
          <p:cNvSpPr/>
          <p:nvPr/>
        </p:nvSpPr>
        <p:spPr>
          <a:xfrm>
            <a:off x="5852666" y="5522700"/>
            <a:ext cx="827714" cy="48083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ln>
                  <a:solidFill>
                    <a:schemeClr val="accent4"/>
                  </a:solidFill>
                </a:ln>
                <a:solidFill>
                  <a:schemeClr val="accent4"/>
                </a:solidFill>
              </a:rPr>
              <a:t>GRU</a:t>
            </a:r>
            <a:endParaRPr kumimoji="1" lang="ko-Kore-KR" altLang="en-US" sz="1400" dirty="0">
              <a:ln>
                <a:solidFill>
                  <a:schemeClr val="accent4"/>
                </a:solidFill>
              </a:ln>
              <a:solidFill>
                <a:schemeClr val="accent4"/>
              </a:solidFill>
            </a:endParaRPr>
          </a:p>
        </p:txBody>
      </p:sp>
      <p:grpSp>
        <p:nvGrpSpPr>
          <p:cNvPr id="269" name="그룹 268">
            <a:extLst>
              <a:ext uri="{FF2B5EF4-FFF2-40B4-BE49-F238E27FC236}">
                <a16:creationId xmlns:a16="http://schemas.microsoft.com/office/drawing/2014/main" id="{5A13D9AF-F087-7E42-8A18-B0F9FB9467C8}"/>
              </a:ext>
            </a:extLst>
          </p:cNvPr>
          <p:cNvGrpSpPr/>
          <p:nvPr/>
        </p:nvGrpSpPr>
        <p:grpSpPr>
          <a:xfrm>
            <a:off x="4928096" y="2346238"/>
            <a:ext cx="458830" cy="368528"/>
            <a:chOff x="10606168" y="1365662"/>
            <a:chExt cx="558140" cy="503962"/>
          </a:xfrm>
        </p:grpSpPr>
        <p:cxnSp>
          <p:nvCxnSpPr>
            <p:cNvPr id="234" name="직선 연결선[R] 233">
              <a:extLst>
                <a:ext uri="{FF2B5EF4-FFF2-40B4-BE49-F238E27FC236}">
                  <a16:creationId xmlns:a16="http://schemas.microsoft.com/office/drawing/2014/main" id="{7D4D91AA-0C79-8748-9BDF-67EFCC9CDF0D}"/>
                </a:ext>
              </a:extLst>
            </p:cNvPr>
            <p:cNvCxnSpPr/>
            <p:nvPr/>
          </p:nvCxnSpPr>
          <p:spPr>
            <a:xfrm>
              <a:off x="10606168" y="1365662"/>
              <a:ext cx="558140" cy="492506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직선 연결선[R] 234">
              <a:extLst>
                <a:ext uri="{FF2B5EF4-FFF2-40B4-BE49-F238E27FC236}">
                  <a16:creationId xmlns:a16="http://schemas.microsoft.com/office/drawing/2014/main" id="{10E10179-7893-AC4A-BBD7-8B893C51AF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606168" y="1377118"/>
              <a:ext cx="558140" cy="492506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0" name="모서리가 둥근 직사각형 239">
            <a:extLst>
              <a:ext uri="{FF2B5EF4-FFF2-40B4-BE49-F238E27FC236}">
                <a16:creationId xmlns:a16="http://schemas.microsoft.com/office/drawing/2014/main" id="{D7F87111-2D8E-DD4F-BAD0-2A788ED0FEF2}"/>
              </a:ext>
            </a:extLst>
          </p:cNvPr>
          <p:cNvSpPr/>
          <p:nvPr/>
        </p:nvSpPr>
        <p:spPr>
          <a:xfrm>
            <a:off x="2451612" y="3986448"/>
            <a:ext cx="1301542" cy="480839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Encoder</a:t>
            </a:r>
            <a:endParaRPr kumimoji="1" lang="ko-Kore-KR" altLang="en-US" sz="14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41" name="오른쪽 화살표[R] 240">
            <a:extLst>
              <a:ext uri="{FF2B5EF4-FFF2-40B4-BE49-F238E27FC236}">
                <a16:creationId xmlns:a16="http://schemas.microsoft.com/office/drawing/2014/main" id="{185E8470-1502-C240-B85D-68CA2FAC9523}"/>
              </a:ext>
            </a:extLst>
          </p:cNvPr>
          <p:cNvSpPr/>
          <p:nvPr/>
        </p:nvSpPr>
        <p:spPr>
          <a:xfrm>
            <a:off x="3753154" y="4147979"/>
            <a:ext cx="278720" cy="157775"/>
          </a:xfrm>
          <a:prstGeom prst="rightArrow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400"/>
          </a:p>
        </p:txBody>
      </p:sp>
      <p:cxnSp>
        <p:nvCxnSpPr>
          <p:cNvPr id="242" name="직선 화살표 연결선 241">
            <a:extLst>
              <a:ext uri="{FF2B5EF4-FFF2-40B4-BE49-F238E27FC236}">
                <a16:creationId xmlns:a16="http://schemas.microsoft.com/office/drawing/2014/main" id="{28CA8BAE-C4B5-4945-ABB4-EBEE4E0E9B2D}"/>
              </a:ext>
            </a:extLst>
          </p:cNvPr>
          <p:cNvCxnSpPr/>
          <p:nvPr/>
        </p:nvCxnSpPr>
        <p:spPr>
          <a:xfrm flipV="1">
            <a:off x="3128106" y="4516029"/>
            <a:ext cx="0" cy="294890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3" name="오른쪽 화살표[R] 242">
            <a:extLst>
              <a:ext uri="{FF2B5EF4-FFF2-40B4-BE49-F238E27FC236}">
                <a16:creationId xmlns:a16="http://schemas.microsoft.com/office/drawing/2014/main" id="{56D31843-6453-EC41-9B26-0A4D9CD002AB}"/>
              </a:ext>
            </a:extLst>
          </p:cNvPr>
          <p:cNvSpPr/>
          <p:nvPr/>
        </p:nvSpPr>
        <p:spPr>
          <a:xfrm>
            <a:off x="4429648" y="4147978"/>
            <a:ext cx="278720" cy="157775"/>
          </a:xfrm>
          <a:prstGeom prst="rightArrow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400" dirty="0"/>
          </a:p>
        </p:txBody>
      </p:sp>
      <p:grpSp>
        <p:nvGrpSpPr>
          <p:cNvPr id="244" name="그룹 243">
            <a:extLst>
              <a:ext uri="{FF2B5EF4-FFF2-40B4-BE49-F238E27FC236}">
                <a16:creationId xmlns:a16="http://schemas.microsoft.com/office/drawing/2014/main" id="{ED9CDF83-D41A-3C46-8DAA-3A2084455E8B}"/>
              </a:ext>
            </a:extLst>
          </p:cNvPr>
          <p:cNvGrpSpPr/>
          <p:nvPr/>
        </p:nvGrpSpPr>
        <p:grpSpPr>
          <a:xfrm>
            <a:off x="4031875" y="3880821"/>
            <a:ext cx="277871" cy="785297"/>
            <a:chOff x="5825445" y="3355478"/>
            <a:chExt cx="493161" cy="1684962"/>
          </a:xfrm>
          <a:solidFill>
            <a:schemeClr val="bg2">
              <a:lumMod val="90000"/>
            </a:schemeClr>
          </a:solidFill>
        </p:grpSpPr>
        <p:sp>
          <p:nvSpPr>
            <p:cNvPr id="267" name="모서리가 둥근 직사각형 266">
              <a:extLst>
                <a:ext uri="{FF2B5EF4-FFF2-40B4-BE49-F238E27FC236}">
                  <a16:creationId xmlns:a16="http://schemas.microsoft.com/office/drawing/2014/main" id="{2421E942-04E4-7644-B356-50616397EFAB}"/>
                </a:ext>
              </a:extLst>
            </p:cNvPr>
            <p:cNvSpPr/>
            <p:nvPr/>
          </p:nvSpPr>
          <p:spPr>
            <a:xfrm>
              <a:off x="5825445" y="3355478"/>
              <a:ext cx="493161" cy="1684962"/>
            </a:xfrm>
            <a:prstGeom prst="roundRect">
              <a:avLst/>
            </a:prstGeom>
            <a:grpFill/>
            <a:ln w="28575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/>
            </a:p>
          </p:txBody>
        </p:sp>
        <p:sp>
          <p:nvSpPr>
            <p:cNvPr id="268" name="TextBox 267">
              <a:extLst>
                <a:ext uri="{FF2B5EF4-FFF2-40B4-BE49-F238E27FC236}">
                  <a16:creationId xmlns:a16="http://schemas.microsoft.com/office/drawing/2014/main" id="{18F5E9AC-670C-A341-B9A9-CD0EA4399EF2}"/>
                </a:ext>
              </a:extLst>
            </p:cNvPr>
            <p:cNvSpPr txBox="1"/>
            <p:nvPr/>
          </p:nvSpPr>
          <p:spPr>
            <a:xfrm rot="16200000">
              <a:off x="5325718" y="3949580"/>
              <a:ext cx="1493155" cy="45064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050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Context</a:t>
              </a:r>
              <a:endParaRPr kumimoji="1" lang="ko-Kore-KR" altLang="en-US" sz="1050" dirty="0"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</p:grpSp>
      <p:sp>
        <p:nvSpPr>
          <p:cNvPr id="245" name="TextBox 244">
            <a:extLst>
              <a:ext uri="{FF2B5EF4-FFF2-40B4-BE49-F238E27FC236}">
                <a16:creationId xmlns:a16="http://schemas.microsoft.com/office/drawing/2014/main" id="{0009745C-B6C7-8843-BC99-9DE24EF11232}"/>
              </a:ext>
            </a:extLst>
          </p:cNvPr>
          <p:cNvSpPr txBox="1"/>
          <p:nvPr/>
        </p:nvSpPr>
        <p:spPr>
          <a:xfrm>
            <a:off x="2627472" y="4776168"/>
            <a:ext cx="10454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400" dirty="0"/>
              <a:t>Input Data</a:t>
            </a:r>
            <a:endParaRPr kumimoji="1" lang="ko-Kore-KR" altLang="en-US" sz="1400" dirty="0"/>
          </a:p>
        </p:txBody>
      </p:sp>
      <p:sp>
        <p:nvSpPr>
          <p:cNvPr id="246" name="오른쪽 화살표[R] 245">
            <a:extLst>
              <a:ext uri="{FF2B5EF4-FFF2-40B4-BE49-F238E27FC236}">
                <a16:creationId xmlns:a16="http://schemas.microsoft.com/office/drawing/2014/main" id="{C72C6CBC-B973-394E-ADE6-8365C7BDB6C3}"/>
              </a:ext>
            </a:extLst>
          </p:cNvPr>
          <p:cNvSpPr/>
          <p:nvPr/>
        </p:nvSpPr>
        <p:spPr>
          <a:xfrm>
            <a:off x="5562269" y="4147979"/>
            <a:ext cx="278720" cy="157775"/>
          </a:xfrm>
          <a:prstGeom prst="rightArrow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400" dirty="0"/>
          </a:p>
        </p:txBody>
      </p:sp>
      <p:sp>
        <p:nvSpPr>
          <p:cNvPr id="247" name="모서리가 둥근 직사각형 246">
            <a:extLst>
              <a:ext uri="{FF2B5EF4-FFF2-40B4-BE49-F238E27FC236}">
                <a16:creationId xmlns:a16="http://schemas.microsoft.com/office/drawing/2014/main" id="{A0FEB68B-503F-E048-A318-D14C52327B45}"/>
              </a:ext>
            </a:extLst>
          </p:cNvPr>
          <p:cNvSpPr/>
          <p:nvPr/>
        </p:nvSpPr>
        <p:spPr>
          <a:xfrm>
            <a:off x="4734555" y="3986448"/>
            <a:ext cx="827714" cy="48083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ln>
                  <a:solidFill>
                    <a:schemeClr val="accent4"/>
                  </a:solidFill>
                </a:ln>
                <a:solidFill>
                  <a:schemeClr val="accent4"/>
                </a:solidFill>
              </a:rPr>
              <a:t>GRU</a:t>
            </a:r>
            <a:endParaRPr kumimoji="1" lang="ko-Kore-KR" altLang="en-US" sz="1400" dirty="0">
              <a:ln>
                <a:solidFill>
                  <a:schemeClr val="accent4"/>
                </a:solidFill>
              </a:ln>
              <a:solidFill>
                <a:schemeClr val="accent4"/>
              </a:solidFill>
            </a:endParaRPr>
          </a:p>
        </p:txBody>
      </p:sp>
      <p:cxnSp>
        <p:nvCxnSpPr>
          <p:cNvPr id="248" name="직선 화살표 연결선 247">
            <a:extLst>
              <a:ext uri="{FF2B5EF4-FFF2-40B4-BE49-F238E27FC236}">
                <a16:creationId xmlns:a16="http://schemas.microsoft.com/office/drawing/2014/main" id="{72C627ED-5D91-C74A-86F4-F49EE15D7A1F}"/>
              </a:ext>
            </a:extLst>
          </p:cNvPr>
          <p:cNvCxnSpPr>
            <a:cxnSpLocks/>
          </p:cNvCxnSpPr>
          <p:nvPr/>
        </p:nvCxnSpPr>
        <p:spPr>
          <a:xfrm flipV="1">
            <a:off x="5135958" y="3820398"/>
            <a:ext cx="0" cy="159279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9" name="TextBox 248">
                <a:extLst>
                  <a:ext uri="{FF2B5EF4-FFF2-40B4-BE49-F238E27FC236}">
                    <a16:creationId xmlns:a16="http://schemas.microsoft.com/office/drawing/2014/main" id="{B9278607-D049-2A4D-8556-8564CA9A5ED6}"/>
                  </a:ext>
                </a:extLst>
              </p:cNvPr>
              <p:cNvSpPr txBox="1"/>
              <p:nvPr/>
            </p:nvSpPr>
            <p:spPr>
              <a:xfrm>
                <a:off x="4941483" y="3524331"/>
                <a:ext cx="413858" cy="3103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</m:oMath>
                  </m:oMathPara>
                </a14:m>
                <a:endParaRPr kumimoji="1" lang="ko-Kore-KR" altLang="en-US" sz="1400" dirty="0"/>
              </a:p>
            </p:txBody>
          </p:sp>
        </mc:Choice>
        <mc:Fallback xmlns="">
          <p:sp>
            <p:nvSpPr>
              <p:cNvPr id="249" name="TextBox 248">
                <a:extLst>
                  <a:ext uri="{FF2B5EF4-FFF2-40B4-BE49-F238E27FC236}">
                    <a16:creationId xmlns:a16="http://schemas.microsoft.com/office/drawing/2014/main" id="{B9278607-D049-2A4D-8556-8564CA9A5E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1483" y="3524331"/>
                <a:ext cx="413858" cy="310341"/>
              </a:xfrm>
              <a:prstGeom prst="rect">
                <a:avLst/>
              </a:prstGeom>
              <a:blipFill>
                <a:blip r:embed="rId14"/>
                <a:stretch>
                  <a:fillRect r="-27273" b="-400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0" name="오른쪽 화살표[R] 249">
            <a:extLst>
              <a:ext uri="{FF2B5EF4-FFF2-40B4-BE49-F238E27FC236}">
                <a16:creationId xmlns:a16="http://schemas.microsoft.com/office/drawing/2014/main" id="{642030E2-6491-F74E-9E07-9D4A86D0EA4B}"/>
              </a:ext>
            </a:extLst>
          </p:cNvPr>
          <p:cNvSpPr/>
          <p:nvPr/>
        </p:nvSpPr>
        <p:spPr>
          <a:xfrm>
            <a:off x="6680380" y="4150504"/>
            <a:ext cx="278720" cy="157775"/>
          </a:xfrm>
          <a:prstGeom prst="rightArrow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400"/>
          </a:p>
        </p:txBody>
      </p:sp>
      <p:sp>
        <p:nvSpPr>
          <p:cNvPr id="251" name="오른쪽 화살표[R] 250">
            <a:extLst>
              <a:ext uri="{FF2B5EF4-FFF2-40B4-BE49-F238E27FC236}">
                <a16:creationId xmlns:a16="http://schemas.microsoft.com/office/drawing/2014/main" id="{CFEB241E-322B-254B-A603-FB7E0E0065E2}"/>
              </a:ext>
            </a:extLst>
          </p:cNvPr>
          <p:cNvSpPr/>
          <p:nvPr/>
        </p:nvSpPr>
        <p:spPr>
          <a:xfrm>
            <a:off x="7820599" y="4150504"/>
            <a:ext cx="278720" cy="157775"/>
          </a:xfrm>
          <a:prstGeom prst="rightArrow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400"/>
          </a:p>
        </p:txBody>
      </p:sp>
      <p:grpSp>
        <p:nvGrpSpPr>
          <p:cNvPr id="252" name="그룹 251">
            <a:extLst>
              <a:ext uri="{FF2B5EF4-FFF2-40B4-BE49-F238E27FC236}">
                <a16:creationId xmlns:a16="http://schemas.microsoft.com/office/drawing/2014/main" id="{EB7F7835-DDEA-4641-BD5F-9073A18D4D51}"/>
              </a:ext>
            </a:extLst>
          </p:cNvPr>
          <p:cNvGrpSpPr/>
          <p:nvPr/>
        </p:nvGrpSpPr>
        <p:grpSpPr>
          <a:xfrm>
            <a:off x="6264791" y="3986448"/>
            <a:ext cx="1140219" cy="695901"/>
            <a:chOff x="7202181" y="3812677"/>
            <a:chExt cx="1387011" cy="951644"/>
          </a:xfrm>
        </p:grpSpPr>
        <p:cxnSp>
          <p:nvCxnSpPr>
            <p:cNvPr id="265" name="꺾인 연결선[E] 264">
              <a:extLst>
                <a:ext uri="{FF2B5EF4-FFF2-40B4-BE49-F238E27FC236}">
                  <a16:creationId xmlns:a16="http://schemas.microsoft.com/office/drawing/2014/main" id="{8020BE27-87EF-344E-A4CD-2E732D7AB8ED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7168146" y="3846712"/>
              <a:ext cx="951643" cy="883574"/>
            </a:xfrm>
            <a:prstGeom prst="bentConnector3">
              <a:avLst>
                <a:gd name="adj1" fmla="val -24022"/>
              </a:avLst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꺾인 연결선[E] 265">
              <a:extLst>
                <a:ext uri="{FF2B5EF4-FFF2-40B4-BE49-F238E27FC236}">
                  <a16:creationId xmlns:a16="http://schemas.microsoft.com/office/drawing/2014/main" id="{79335B1A-7C4F-C944-8510-915AEC20F20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85755" y="4470224"/>
              <a:ext cx="503437" cy="294097"/>
            </a:xfrm>
            <a:prstGeom prst="bentConnector2">
              <a:avLst/>
            </a:prstGeom>
            <a:ln w="190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3" name="그룹 252">
            <a:extLst>
              <a:ext uri="{FF2B5EF4-FFF2-40B4-BE49-F238E27FC236}">
                <a16:creationId xmlns:a16="http://schemas.microsoft.com/office/drawing/2014/main" id="{FAFA1C36-A8E1-5B4A-BC7F-946CC22F6760}"/>
              </a:ext>
            </a:extLst>
          </p:cNvPr>
          <p:cNvGrpSpPr/>
          <p:nvPr/>
        </p:nvGrpSpPr>
        <p:grpSpPr>
          <a:xfrm>
            <a:off x="7431195" y="3986448"/>
            <a:ext cx="1140219" cy="695901"/>
            <a:chOff x="7202181" y="3812677"/>
            <a:chExt cx="1387011" cy="951644"/>
          </a:xfrm>
        </p:grpSpPr>
        <p:cxnSp>
          <p:nvCxnSpPr>
            <p:cNvPr id="263" name="꺾인 연결선[E] 262">
              <a:extLst>
                <a:ext uri="{FF2B5EF4-FFF2-40B4-BE49-F238E27FC236}">
                  <a16:creationId xmlns:a16="http://schemas.microsoft.com/office/drawing/2014/main" id="{6C82CD2E-D8F8-CB4F-9BF7-02F130F8E647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7168146" y="3846712"/>
              <a:ext cx="951643" cy="883574"/>
            </a:xfrm>
            <a:prstGeom prst="bentConnector3">
              <a:avLst>
                <a:gd name="adj1" fmla="val -24022"/>
              </a:avLst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꺾인 연결선[E] 263">
              <a:extLst>
                <a:ext uri="{FF2B5EF4-FFF2-40B4-BE49-F238E27FC236}">
                  <a16:creationId xmlns:a16="http://schemas.microsoft.com/office/drawing/2014/main" id="{78BCF221-6BF1-0246-A7A8-61F81C2812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85755" y="4470224"/>
              <a:ext cx="503437" cy="294097"/>
            </a:xfrm>
            <a:prstGeom prst="bentConnector2">
              <a:avLst/>
            </a:prstGeom>
            <a:ln w="190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4" name="모서리가 둥근 직사각형 253">
            <a:extLst>
              <a:ext uri="{FF2B5EF4-FFF2-40B4-BE49-F238E27FC236}">
                <a16:creationId xmlns:a16="http://schemas.microsoft.com/office/drawing/2014/main" id="{90F07157-0FDD-BE48-B7DA-BABC16593597}"/>
              </a:ext>
            </a:extLst>
          </p:cNvPr>
          <p:cNvSpPr/>
          <p:nvPr/>
        </p:nvSpPr>
        <p:spPr>
          <a:xfrm>
            <a:off x="6992885" y="3988973"/>
            <a:ext cx="827714" cy="480839"/>
          </a:xfrm>
          <a:prstGeom prst="roundRect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ln>
                  <a:solidFill>
                    <a:schemeClr val="bg2">
                      <a:lumMod val="7500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</a:rPr>
              <a:t>GRU</a:t>
            </a:r>
            <a:endParaRPr kumimoji="1" lang="ko-Kore-KR" altLang="en-US" sz="1400" dirty="0">
              <a:ln>
                <a:solidFill>
                  <a:schemeClr val="bg2">
                    <a:lumMod val="75000"/>
                  </a:schemeClr>
                </a:solidFill>
              </a:ln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55" name="모서리가 둥근 직사각형 254">
            <a:extLst>
              <a:ext uri="{FF2B5EF4-FFF2-40B4-BE49-F238E27FC236}">
                <a16:creationId xmlns:a16="http://schemas.microsoft.com/office/drawing/2014/main" id="{3B7E4765-96EE-E547-8161-0EA21F7C6ECA}"/>
              </a:ext>
            </a:extLst>
          </p:cNvPr>
          <p:cNvSpPr/>
          <p:nvPr/>
        </p:nvSpPr>
        <p:spPr>
          <a:xfrm>
            <a:off x="8133104" y="3988973"/>
            <a:ext cx="827714" cy="480839"/>
          </a:xfrm>
          <a:prstGeom prst="roundRect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ln>
                  <a:solidFill>
                    <a:schemeClr val="bg2">
                      <a:lumMod val="7500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</a:rPr>
              <a:t>GRU</a:t>
            </a:r>
            <a:endParaRPr kumimoji="1" lang="ko-Kore-KR" altLang="en-US" sz="1400" dirty="0">
              <a:ln>
                <a:solidFill>
                  <a:schemeClr val="bg2">
                    <a:lumMod val="75000"/>
                  </a:schemeClr>
                </a:solidFill>
              </a:ln>
              <a:solidFill>
                <a:schemeClr val="bg2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6" name="TextBox 255">
                <a:extLst>
                  <a:ext uri="{FF2B5EF4-FFF2-40B4-BE49-F238E27FC236}">
                    <a16:creationId xmlns:a16="http://schemas.microsoft.com/office/drawing/2014/main" id="{195D8BAE-85DD-7442-9D0E-C759E5CBC3D7}"/>
                  </a:ext>
                </a:extLst>
              </p:cNvPr>
              <p:cNvSpPr txBox="1"/>
              <p:nvPr/>
            </p:nvSpPr>
            <p:spPr>
              <a:xfrm>
                <a:off x="6057862" y="3515305"/>
                <a:ext cx="413858" cy="3107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R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</m:oMath>
                  </m:oMathPara>
                </a14:m>
                <a:endParaRPr kumimoji="1" lang="ko-Kore-KR" altLang="en-US" sz="1400" dirty="0"/>
              </a:p>
            </p:txBody>
          </p:sp>
        </mc:Choice>
        <mc:Fallback xmlns="">
          <p:sp>
            <p:nvSpPr>
              <p:cNvPr id="256" name="TextBox 255">
                <a:extLst>
                  <a:ext uri="{FF2B5EF4-FFF2-40B4-BE49-F238E27FC236}">
                    <a16:creationId xmlns:a16="http://schemas.microsoft.com/office/drawing/2014/main" id="{195D8BAE-85DD-7442-9D0E-C759E5CBC3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7862" y="3515305"/>
                <a:ext cx="413858" cy="310726"/>
              </a:xfrm>
              <a:prstGeom prst="rect">
                <a:avLst/>
              </a:prstGeom>
              <a:blipFill>
                <a:blip r:embed="rId15"/>
                <a:stretch>
                  <a:fillRect r="-2727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7" name="TextBox 256">
                <a:extLst>
                  <a:ext uri="{FF2B5EF4-FFF2-40B4-BE49-F238E27FC236}">
                    <a16:creationId xmlns:a16="http://schemas.microsoft.com/office/drawing/2014/main" id="{AF94DD7E-A6B5-B74E-B8FD-76893255846F}"/>
                  </a:ext>
                </a:extLst>
              </p:cNvPr>
              <p:cNvSpPr txBox="1"/>
              <p:nvPr/>
            </p:nvSpPr>
            <p:spPr>
              <a:xfrm>
                <a:off x="7224265" y="3517206"/>
                <a:ext cx="413858" cy="3118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R" sz="1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</m:oMath>
                  </m:oMathPara>
                </a14:m>
                <a:endParaRPr kumimoji="1" lang="ko-Kore-KR" altLang="en-US" sz="1400" dirty="0"/>
              </a:p>
            </p:txBody>
          </p:sp>
        </mc:Choice>
        <mc:Fallback xmlns="">
          <p:sp>
            <p:nvSpPr>
              <p:cNvPr id="257" name="TextBox 256">
                <a:extLst>
                  <a:ext uri="{FF2B5EF4-FFF2-40B4-BE49-F238E27FC236}">
                    <a16:creationId xmlns:a16="http://schemas.microsoft.com/office/drawing/2014/main" id="{AF94DD7E-A6B5-B74E-B8FD-7689325584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4265" y="3517206"/>
                <a:ext cx="413858" cy="311817"/>
              </a:xfrm>
              <a:prstGeom prst="rect">
                <a:avLst/>
              </a:prstGeom>
              <a:blipFill>
                <a:blip r:embed="rId16"/>
                <a:stretch>
                  <a:fillRect r="-26471" b="-3846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8" name="TextBox 257">
                <a:extLst>
                  <a:ext uri="{FF2B5EF4-FFF2-40B4-BE49-F238E27FC236}">
                    <a16:creationId xmlns:a16="http://schemas.microsoft.com/office/drawing/2014/main" id="{3D244B05-155E-CC4C-BCCD-A6E3A7627532}"/>
                  </a:ext>
                </a:extLst>
              </p:cNvPr>
              <p:cNvSpPr txBox="1"/>
              <p:nvPr/>
            </p:nvSpPr>
            <p:spPr>
              <a:xfrm>
                <a:off x="8340032" y="3515305"/>
                <a:ext cx="413858" cy="3108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  <m:sup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</m:oMath>
                  </m:oMathPara>
                </a14:m>
                <a:endParaRPr kumimoji="1" lang="ko-Kore-KR" altLang="en-US" sz="1400" dirty="0"/>
              </a:p>
            </p:txBody>
          </p:sp>
        </mc:Choice>
        <mc:Fallback xmlns="">
          <p:sp>
            <p:nvSpPr>
              <p:cNvPr id="258" name="TextBox 257">
                <a:extLst>
                  <a:ext uri="{FF2B5EF4-FFF2-40B4-BE49-F238E27FC236}">
                    <a16:creationId xmlns:a16="http://schemas.microsoft.com/office/drawing/2014/main" id="{3D244B05-155E-CC4C-BCCD-A6E3A76275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0032" y="3515305"/>
                <a:ext cx="413858" cy="310854"/>
              </a:xfrm>
              <a:prstGeom prst="rect">
                <a:avLst/>
              </a:prstGeom>
              <a:blipFill>
                <a:blip r:embed="rId17"/>
                <a:stretch>
                  <a:fillRect r="-26471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59" name="그룹 258">
            <a:extLst>
              <a:ext uri="{FF2B5EF4-FFF2-40B4-BE49-F238E27FC236}">
                <a16:creationId xmlns:a16="http://schemas.microsoft.com/office/drawing/2014/main" id="{AE1822F2-786A-124D-9EA3-C067DD1AFFDA}"/>
              </a:ext>
            </a:extLst>
          </p:cNvPr>
          <p:cNvGrpSpPr/>
          <p:nvPr/>
        </p:nvGrpSpPr>
        <p:grpSpPr>
          <a:xfrm>
            <a:off x="5141333" y="4003041"/>
            <a:ext cx="1140219" cy="695901"/>
            <a:chOff x="3690499" y="822841"/>
            <a:chExt cx="1387011" cy="951644"/>
          </a:xfrm>
        </p:grpSpPr>
        <p:cxnSp>
          <p:nvCxnSpPr>
            <p:cNvPr id="261" name="꺾인 연결선[E] 260">
              <a:extLst>
                <a:ext uri="{FF2B5EF4-FFF2-40B4-BE49-F238E27FC236}">
                  <a16:creationId xmlns:a16="http://schemas.microsoft.com/office/drawing/2014/main" id="{5004B1A7-C381-4845-B81A-B500C6571C36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3656464" y="856876"/>
              <a:ext cx="951643" cy="883574"/>
            </a:xfrm>
            <a:prstGeom prst="bentConnector3">
              <a:avLst>
                <a:gd name="adj1" fmla="val -24022"/>
              </a:avLst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꺾인 연결선[E] 261">
              <a:extLst>
                <a:ext uri="{FF2B5EF4-FFF2-40B4-BE49-F238E27FC236}">
                  <a16:creationId xmlns:a16="http://schemas.microsoft.com/office/drawing/2014/main" id="{68AF685F-EC8D-BC4A-B7A2-52E091A52B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74073" y="1480388"/>
              <a:ext cx="503437" cy="294097"/>
            </a:xfrm>
            <a:prstGeom prst="bentConnector2">
              <a:avLst/>
            </a:prstGeom>
            <a:ln w="190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0" name="모서리가 둥근 직사각형 259">
            <a:extLst>
              <a:ext uri="{FF2B5EF4-FFF2-40B4-BE49-F238E27FC236}">
                <a16:creationId xmlns:a16="http://schemas.microsoft.com/office/drawing/2014/main" id="{3A8D6937-D333-8741-B614-3311CC35A5DB}"/>
              </a:ext>
            </a:extLst>
          </p:cNvPr>
          <p:cNvSpPr/>
          <p:nvPr/>
        </p:nvSpPr>
        <p:spPr>
          <a:xfrm>
            <a:off x="5852666" y="3988973"/>
            <a:ext cx="827714" cy="48083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ln>
                  <a:solidFill>
                    <a:schemeClr val="accent4"/>
                  </a:solidFill>
                </a:ln>
                <a:solidFill>
                  <a:schemeClr val="accent4"/>
                </a:solidFill>
              </a:rPr>
              <a:t>GRU</a:t>
            </a:r>
            <a:endParaRPr kumimoji="1" lang="ko-Kore-KR" altLang="en-US" sz="1400" dirty="0">
              <a:ln>
                <a:solidFill>
                  <a:schemeClr val="accent4"/>
                </a:solidFill>
              </a:ln>
              <a:solidFill>
                <a:schemeClr val="accent4"/>
              </a:solidFill>
            </a:endParaRPr>
          </a:p>
        </p:txBody>
      </p:sp>
      <p:sp>
        <p:nvSpPr>
          <p:cNvPr id="270" name="TextBox 269">
            <a:extLst>
              <a:ext uri="{FF2B5EF4-FFF2-40B4-BE49-F238E27FC236}">
                <a16:creationId xmlns:a16="http://schemas.microsoft.com/office/drawing/2014/main" id="{FB2B0044-EE76-6249-B4C1-A606953388D6}"/>
              </a:ext>
            </a:extLst>
          </p:cNvPr>
          <p:cNvSpPr txBox="1"/>
          <p:nvPr/>
        </p:nvSpPr>
        <p:spPr>
          <a:xfrm>
            <a:off x="4699901" y="2945092"/>
            <a:ext cx="12039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1050" b="1" dirty="0">
                <a:solidFill>
                  <a:srgbClr val="FF0000"/>
                </a:solidFill>
              </a:rPr>
              <a:t>서바이벌 탈락</a:t>
            </a:r>
          </a:p>
        </p:txBody>
      </p:sp>
      <p:grpSp>
        <p:nvGrpSpPr>
          <p:cNvPr id="271" name="그룹 270">
            <a:extLst>
              <a:ext uri="{FF2B5EF4-FFF2-40B4-BE49-F238E27FC236}">
                <a16:creationId xmlns:a16="http://schemas.microsoft.com/office/drawing/2014/main" id="{7E72426E-3599-2A45-BC09-8171E1834926}"/>
              </a:ext>
            </a:extLst>
          </p:cNvPr>
          <p:cNvGrpSpPr/>
          <p:nvPr/>
        </p:nvGrpSpPr>
        <p:grpSpPr>
          <a:xfrm>
            <a:off x="6027683" y="4045721"/>
            <a:ext cx="458830" cy="368528"/>
            <a:chOff x="10606168" y="1365662"/>
            <a:chExt cx="558140" cy="503962"/>
          </a:xfrm>
        </p:grpSpPr>
        <p:cxnSp>
          <p:nvCxnSpPr>
            <p:cNvPr id="272" name="직선 연결선[R] 271">
              <a:extLst>
                <a:ext uri="{FF2B5EF4-FFF2-40B4-BE49-F238E27FC236}">
                  <a16:creationId xmlns:a16="http://schemas.microsoft.com/office/drawing/2014/main" id="{568C154E-5AF4-C24D-A12E-491C35D60E33}"/>
                </a:ext>
              </a:extLst>
            </p:cNvPr>
            <p:cNvCxnSpPr/>
            <p:nvPr/>
          </p:nvCxnSpPr>
          <p:spPr>
            <a:xfrm>
              <a:off x="10606168" y="1365662"/>
              <a:ext cx="558140" cy="492506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직선 연결선[R] 272">
              <a:extLst>
                <a:ext uri="{FF2B5EF4-FFF2-40B4-BE49-F238E27FC236}">
                  <a16:creationId xmlns:a16="http://schemas.microsoft.com/office/drawing/2014/main" id="{7C00EE03-6BCB-2047-9205-B105D24DDBD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606168" y="1377118"/>
              <a:ext cx="558140" cy="492506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4" name="TextBox 273">
            <a:extLst>
              <a:ext uri="{FF2B5EF4-FFF2-40B4-BE49-F238E27FC236}">
                <a16:creationId xmlns:a16="http://schemas.microsoft.com/office/drawing/2014/main" id="{E7FDD1F5-65B3-E44F-BB4C-09031ED93088}"/>
              </a:ext>
            </a:extLst>
          </p:cNvPr>
          <p:cNvSpPr txBox="1"/>
          <p:nvPr/>
        </p:nvSpPr>
        <p:spPr>
          <a:xfrm>
            <a:off x="5813824" y="4741352"/>
            <a:ext cx="12039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1050" b="1" dirty="0">
                <a:solidFill>
                  <a:srgbClr val="FF0000"/>
                </a:solidFill>
              </a:rPr>
              <a:t>서바이벌 탈락</a:t>
            </a:r>
          </a:p>
        </p:txBody>
      </p:sp>
      <p:grpSp>
        <p:nvGrpSpPr>
          <p:cNvPr id="275" name="그룹 274">
            <a:extLst>
              <a:ext uri="{FF2B5EF4-FFF2-40B4-BE49-F238E27FC236}">
                <a16:creationId xmlns:a16="http://schemas.microsoft.com/office/drawing/2014/main" id="{76C9FB40-5471-0748-9701-E8A10955721D}"/>
              </a:ext>
            </a:extLst>
          </p:cNvPr>
          <p:cNvGrpSpPr/>
          <p:nvPr/>
        </p:nvGrpSpPr>
        <p:grpSpPr>
          <a:xfrm>
            <a:off x="7169520" y="5580833"/>
            <a:ext cx="458830" cy="368528"/>
            <a:chOff x="10606168" y="1365662"/>
            <a:chExt cx="558140" cy="503962"/>
          </a:xfrm>
        </p:grpSpPr>
        <p:cxnSp>
          <p:nvCxnSpPr>
            <p:cNvPr id="276" name="직선 연결선[R] 275">
              <a:extLst>
                <a:ext uri="{FF2B5EF4-FFF2-40B4-BE49-F238E27FC236}">
                  <a16:creationId xmlns:a16="http://schemas.microsoft.com/office/drawing/2014/main" id="{0274BDE5-9C3B-184C-ACF6-ABD7AD0D2C22}"/>
                </a:ext>
              </a:extLst>
            </p:cNvPr>
            <p:cNvCxnSpPr/>
            <p:nvPr/>
          </p:nvCxnSpPr>
          <p:spPr>
            <a:xfrm>
              <a:off x="10606168" y="1365662"/>
              <a:ext cx="558140" cy="492506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직선 연결선[R] 276">
              <a:extLst>
                <a:ext uri="{FF2B5EF4-FFF2-40B4-BE49-F238E27FC236}">
                  <a16:creationId xmlns:a16="http://schemas.microsoft.com/office/drawing/2014/main" id="{14B53419-FF97-7745-8C39-034E8D8965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606168" y="1377118"/>
              <a:ext cx="558140" cy="492506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8" name="TextBox 277">
            <a:extLst>
              <a:ext uri="{FF2B5EF4-FFF2-40B4-BE49-F238E27FC236}">
                <a16:creationId xmlns:a16="http://schemas.microsoft.com/office/drawing/2014/main" id="{7AD880AA-5F92-A542-AB45-D93F84A92A98}"/>
              </a:ext>
            </a:extLst>
          </p:cNvPr>
          <p:cNvSpPr txBox="1"/>
          <p:nvPr/>
        </p:nvSpPr>
        <p:spPr>
          <a:xfrm>
            <a:off x="6955662" y="6276464"/>
            <a:ext cx="12039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1050" b="1" dirty="0">
                <a:solidFill>
                  <a:srgbClr val="FF0000"/>
                </a:solidFill>
              </a:rPr>
              <a:t>서바이벌 탈락</a:t>
            </a:r>
          </a:p>
        </p:txBody>
      </p:sp>
      <p:sp>
        <p:nvSpPr>
          <p:cNvPr id="279" name="TextBox 278">
            <a:extLst>
              <a:ext uri="{FF2B5EF4-FFF2-40B4-BE49-F238E27FC236}">
                <a16:creationId xmlns:a16="http://schemas.microsoft.com/office/drawing/2014/main" id="{CBCFA050-E9E5-9D40-94DD-93C345FDD6AD}"/>
              </a:ext>
            </a:extLst>
          </p:cNvPr>
          <p:cNvSpPr txBox="1"/>
          <p:nvPr/>
        </p:nvSpPr>
        <p:spPr>
          <a:xfrm>
            <a:off x="8896692" y="947409"/>
            <a:ext cx="176106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ore-KR" altLang="en-US" sz="1050" b="1" dirty="0">
                <a:solidFill>
                  <a:srgbClr val="FF0000"/>
                </a:solidFill>
              </a:rPr>
              <a:t>서바이벌에서 살아남은 </a:t>
            </a:r>
            <a:endParaRPr kumimoji="1" lang="en-US" altLang="ko-Kore-KR" sz="1050" b="1" dirty="0">
              <a:solidFill>
                <a:srgbClr val="FF0000"/>
              </a:solidFill>
            </a:endParaRPr>
          </a:p>
          <a:p>
            <a:pPr algn="ctr"/>
            <a:r>
              <a:rPr kumimoji="1" lang="ko-Kore-KR" altLang="en-US" sz="1050" b="1" dirty="0">
                <a:solidFill>
                  <a:srgbClr val="FF0000"/>
                </a:solidFill>
              </a:rPr>
              <a:t>최후의 모델</a:t>
            </a:r>
          </a:p>
        </p:txBody>
      </p:sp>
      <p:sp>
        <p:nvSpPr>
          <p:cNvPr id="281" name="TextBox 280">
            <a:extLst>
              <a:ext uri="{FF2B5EF4-FFF2-40B4-BE49-F238E27FC236}">
                <a16:creationId xmlns:a16="http://schemas.microsoft.com/office/drawing/2014/main" id="{C1199AE6-8EB1-E041-BC75-22564EED62AB}"/>
              </a:ext>
            </a:extLst>
          </p:cNvPr>
          <p:cNvSpPr txBox="1"/>
          <p:nvPr/>
        </p:nvSpPr>
        <p:spPr>
          <a:xfrm>
            <a:off x="1889039" y="1001594"/>
            <a:ext cx="72636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050" dirty="0"/>
              <a:t>Model 1</a:t>
            </a:r>
            <a:endParaRPr kumimoji="1" lang="ko-Kore-KR" altLang="en-US" sz="1050" dirty="0"/>
          </a:p>
        </p:txBody>
      </p:sp>
      <p:sp>
        <p:nvSpPr>
          <p:cNvPr id="282" name="TextBox 281">
            <a:extLst>
              <a:ext uri="{FF2B5EF4-FFF2-40B4-BE49-F238E27FC236}">
                <a16:creationId xmlns:a16="http://schemas.microsoft.com/office/drawing/2014/main" id="{3B3FA119-2789-8144-9038-D8BC16272C50}"/>
              </a:ext>
            </a:extLst>
          </p:cNvPr>
          <p:cNvSpPr txBox="1"/>
          <p:nvPr/>
        </p:nvSpPr>
        <p:spPr>
          <a:xfrm>
            <a:off x="1887701" y="2463908"/>
            <a:ext cx="72636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050" dirty="0"/>
              <a:t>Model 2</a:t>
            </a:r>
            <a:endParaRPr kumimoji="1" lang="ko-Kore-KR" altLang="en-US" sz="1050" dirty="0"/>
          </a:p>
        </p:txBody>
      </p:sp>
      <p:sp>
        <p:nvSpPr>
          <p:cNvPr id="283" name="TextBox 282">
            <a:extLst>
              <a:ext uri="{FF2B5EF4-FFF2-40B4-BE49-F238E27FC236}">
                <a16:creationId xmlns:a16="http://schemas.microsoft.com/office/drawing/2014/main" id="{5642AC16-9CB9-134D-B005-4BA192701810}"/>
              </a:ext>
            </a:extLst>
          </p:cNvPr>
          <p:cNvSpPr txBox="1"/>
          <p:nvPr/>
        </p:nvSpPr>
        <p:spPr>
          <a:xfrm>
            <a:off x="1648349" y="4140873"/>
            <a:ext cx="84060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050" dirty="0"/>
              <a:t>Model M-1</a:t>
            </a:r>
            <a:endParaRPr kumimoji="1" lang="ko-Kore-KR" altLang="en-US" sz="1050" dirty="0"/>
          </a:p>
        </p:txBody>
      </p:sp>
      <p:sp>
        <p:nvSpPr>
          <p:cNvPr id="284" name="TextBox 283">
            <a:extLst>
              <a:ext uri="{FF2B5EF4-FFF2-40B4-BE49-F238E27FC236}">
                <a16:creationId xmlns:a16="http://schemas.microsoft.com/office/drawing/2014/main" id="{4B9915CC-1928-5743-9A51-E91B137DC616}"/>
              </a:ext>
            </a:extLst>
          </p:cNvPr>
          <p:cNvSpPr txBox="1"/>
          <p:nvPr/>
        </p:nvSpPr>
        <p:spPr>
          <a:xfrm>
            <a:off x="1775928" y="5713522"/>
            <a:ext cx="72636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050" dirty="0"/>
              <a:t>Model M</a:t>
            </a:r>
            <a:endParaRPr kumimoji="1" lang="ko-Kore-KR" altLang="en-US" sz="1050" dirty="0"/>
          </a:p>
        </p:txBody>
      </p:sp>
      <p:sp>
        <p:nvSpPr>
          <p:cNvPr id="287" name="TextBox 286">
            <a:extLst>
              <a:ext uri="{FF2B5EF4-FFF2-40B4-BE49-F238E27FC236}">
                <a16:creationId xmlns:a16="http://schemas.microsoft.com/office/drawing/2014/main" id="{A0C40587-E2EA-D244-A548-0C26DAF0E8F0}"/>
              </a:ext>
            </a:extLst>
          </p:cNvPr>
          <p:cNvSpPr txBox="1"/>
          <p:nvPr/>
        </p:nvSpPr>
        <p:spPr>
          <a:xfrm>
            <a:off x="6044620" y="6472445"/>
            <a:ext cx="11442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600" dirty="0"/>
              <a:t>Decoder</a:t>
            </a:r>
            <a:endParaRPr kumimoji="1" lang="ko-Kore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79797634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90CE72-C451-F647-B0EB-9967502E3A02}"/>
              </a:ext>
            </a:extLst>
          </p:cNvPr>
          <p:cNvSpPr txBox="1"/>
          <p:nvPr/>
        </p:nvSpPr>
        <p:spPr>
          <a:xfrm>
            <a:off x="106326" y="202019"/>
            <a:ext cx="11889731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덧셈</a:t>
            </a:r>
            <a:r>
              <a:rPr kumimoji="1" lang="en-US" altLang="ko-KR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&amp;</a:t>
            </a:r>
            <a:r>
              <a:rPr kumimoji="1" lang="ko-KR" altLang="en-US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곱셈 사칙연산 성능 확인</a:t>
            </a:r>
            <a:endParaRPr kumimoji="1" lang="en-US" altLang="ko-KR" b="1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31D68BC-EEE3-F346-8299-8D8FDF7EE2B0}"/>
              </a:ext>
            </a:extLst>
          </p:cNvPr>
          <p:cNvSpPr txBox="1"/>
          <p:nvPr/>
        </p:nvSpPr>
        <p:spPr>
          <a:xfrm>
            <a:off x="151134" y="926177"/>
            <a:ext cx="11889731" cy="7075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덧셈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/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곱셈 사칙연산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Cupy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사용 단일 모델 시간 비교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03AD116-A742-1E4E-AB8F-6AE3AE52C15D}"/>
              </a:ext>
            </a:extLst>
          </p:cNvPr>
          <p:cNvSpPr/>
          <p:nvPr/>
        </p:nvSpPr>
        <p:spPr>
          <a:xfrm>
            <a:off x="1425484" y="2066528"/>
            <a:ext cx="3844290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ore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2.64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</a:t>
            </a:r>
            <a:r>
              <a:rPr lang="en" altLang="ko-Kore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2.57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</a:t>
            </a:r>
            <a:r>
              <a:rPr lang="en" altLang="ko-Kore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2.01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</a:t>
            </a:r>
            <a:r>
              <a:rPr lang="en" altLang="ko-Kore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1.85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9[</a:t>
            </a:r>
            <a:r>
              <a:rPr lang="en" altLang="ko-Kore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1.79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11[</a:t>
            </a:r>
            <a:r>
              <a:rPr lang="en" altLang="ko-Kore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1.78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13[</a:t>
            </a:r>
            <a:r>
              <a:rPr lang="en" altLang="ko-Kore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1.77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14[</a:t>
            </a:r>
            <a:r>
              <a:rPr lang="en" altLang="ko-Kore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1.64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16[</a:t>
            </a:r>
            <a:r>
              <a:rPr lang="en" altLang="ko-Kore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1.56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18[</a:t>
            </a:r>
            <a:r>
              <a:rPr lang="en" altLang="ko-Kore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1.53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22[</a:t>
            </a:r>
            <a:r>
              <a:rPr lang="en" altLang="ko-Kore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1.53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24[</a:t>
            </a:r>
            <a:r>
              <a:rPr lang="en" altLang="ko-Kore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26[</a:t>
            </a:r>
            <a:r>
              <a:rPr lang="en" altLang="ko-Kore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1.54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28[</a:t>
            </a:r>
            <a:r>
              <a:rPr lang="en" altLang="ko-Kore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1.51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30[</a:t>
            </a:r>
            <a:r>
              <a:rPr lang="en" altLang="ko-Kore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1.50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33[</a:t>
            </a:r>
            <a:r>
              <a:rPr lang="en" altLang="ko-Kore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1.51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321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36[</a:t>
            </a:r>
            <a:r>
              <a:rPr lang="en" altLang="ko-Kore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1.51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341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39[</a:t>
            </a:r>
            <a:r>
              <a:rPr lang="en" altLang="ko-Kore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1.50</a:t>
            </a:r>
          </a:p>
          <a:p>
            <a:r>
              <a:rPr lang="en" altLang="ko-Kore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time : 121.81412863731384</a:t>
            </a:r>
            <a:endParaRPr lang="ko-Kore-KR" altLang="en-US" sz="1200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8478A3F-5041-434B-8A73-095E7B1D29FA}"/>
              </a:ext>
            </a:extLst>
          </p:cNvPr>
          <p:cNvSpPr/>
          <p:nvPr/>
        </p:nvSpPr>
        <p:spPr>
          <a:xfrm>
            <a:off x="5923639" y="2066528"/>
            <a:ext cx="3844290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2.64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2.57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2.03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1.87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1.76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1.65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1.57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1.56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8[s]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1.56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9[s]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1.54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9[s]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1.53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10[s]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1.52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11[s]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1.54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12[s]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1.51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13[s]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1.50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14[s]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1.51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321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15[s]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1.51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341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16[s]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1.50</a:t>
            </a:r>
          </a:p>
          <a:p>
            <a:r>
              <a:rPr lang="en" altLang="ko-Kore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time : 100.24338579177856</a:t>
            </a:r>
            <a:endParaRPr lang="ko-Kore-KR" altLang="en-US" sz="1200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D790D2-BA93-EE41-A824-437AAF5C81E7}"/>
              </a:ext>
            </a:extLst>
          </p:cNvPr>
          <p:cNvSpPr txBox="1"/>
          <p:nvPr/>
        </p:nvSpPr>
        <p:spPr>
          <a:xfrm>
            <a:off x="2841172" y="5931823"/>
            <a:ext cx="1469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Numpy</a:t>
            </a:r>
            <a:endParaRPr kumimoji="1" lang="ko-Kore-KR" altLang="en-US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61A025-1EF0-0147-8E58-B43D31D9514E}"/>
              </a:ext>
            </a:extLst>
          </p:cNvPr>
          <p:cNvSpPr txBox="1"/>
          <p:nvPr/>
        </p:nvSpPr>
        <p:spPr>
          <a:xfrm>
            <a:off x="7146473" y="5931823"/>
            <a:ext cx="1469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Cupy</a:t>
            </a:r>
            <a:endParaRPr kumimoji="1" lang="ko-Kore-KR" altLang="en-US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6431159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90CE72-C451-F647-B0EB-9967502E3A02}"/>
              </a:ext>
            </a:extLst>
          </p:cNvPr>
          <p:cNvSpPr txBox="1"/>
          <p:nvPr/>
        </p:nvSpPr>
        <p:spPr>
          <a:xfrm>
            <a:off x="106326" y="202019"/>
            <a:ext cx="11889731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덧셈</a:t>
            </a:r>
            <a:r>
              <a:rPr kumimoji="1" lang="en-US" altLang="ko-KR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&amp;</a:t>
            </a:r>
            <a:r>
              <a:rPr kumimoji="1" lang="ko-KR" altLang="en-US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곱셈 사칙연산 성능 확인</a:t>
            </a:r>
            <a:endParaRPr kumimoji="1" lang="en-US" altLang="ko-KR" b="1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31D68BC-EEE3-F346-8299-8D8FDF7EE2B0}"/>
              </a:ext>
            </a:extLst>
          </p:cNvPr>
          <p:cNvSpPr txBox="1"/>
          <p:nvPr/>
        </p:nvSpPr>
        <p:spPr>
          <a:xfrm>
            <a:off x="151134" y="926177"/>
            <a:ext cx="11889731" cy="7075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덧셈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/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곱셈 사칙연산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Cupy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사용 앙상블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(</a:t>
            </a:r>
            <a:r>
              <a:rPr kumimoji="1" lang="ko-KR" altLang="en-US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소프트보팅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)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모델 시간 비교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8478A3F-5041-434B-8A73-095E7B1D29FA}"/>
              </a:ext>
            </a:extLst>
          </p:cNvPr>
          <p:cNvSpPr/>
          <p:nvPr/>
        </p:nvSpPr>
        <p:spPr>
          <a:xfrm>
            <a:off x="6114472" y="348262"/>
            <a:ext cx="21528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2.56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2.02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9[s]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9[s]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11[s]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2.44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2.04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9[s]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9[s]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11[s]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11[s]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  <a:endParaRPr lang="ko-Kore-KR" altLang="en-US" sz="700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D790D2-BA93-EE41-A824-437AAF5C81E7}"/>
              </a:ext>
            </a:extLst>
          </p:cNvPr>
          <p:cNvSpPr txBox="1"/>
          <p:nvPr/>
        </p:nvSpPr>
        <p:spPr>
          <a:xfrm>
            <a:off x="2776372" y="6176623"/>
            <a:ext cx="1469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Numpy</a:t>
            </a:r>
            <a:endParaRPr kumimoji="1" lang="ko-Kore-KR" altLang="en-US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61A025-1EF0-0147-8E58-B43D31D9514E}"/>
              </a:ext>
            </a:extLst>
          </p:cNvPr>
          <p:cNvSpPr txBox="1"/>
          <p:nvPr/>
        </p:nvSpPr>
        <p:spPr>
          <a:xfrm>
            <a:off x="8744873" y="4386343"/>
            <a:ext cx="1469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Cupy</a:t>
            </a:r>
            <a:endParaRPr kumimoji="1" lang="ko-Kore-KR" altLang="en-US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94F9CE8-502E-2641-85F7-512A082AED1F}"/>
              </a:ext>
            </a:extLst>
          </p:cNvPr>
          <p:cNvSpPr/>
          <p:nvPr/>
        </p:nvSpPr>
        <p:spPr>
          <a:xfrm>
            <a:off x="8184076" y="344418"/>
            <a:ext cx="21528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2.52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2.21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9[s]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9[s]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11[s]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2.49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2.09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9[s]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9[s]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11[s]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11[s]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  <a:endParaRPr lang="ko-Kore-KR" altLang="en-US" sz="700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BE8EAAD-780A-5E40-8F9E-32D3B7D43A44}"/>
              </a:ext>
            </a:extLst>
          </p:cNvPr>
          <p:cNvSpPr/>
          <p:nvPr/>
        </p:nvSpPr>
        <p:spPr>
          <a:xfrm>
            <a:off x="10125745" y="348262"/>
            <a:ext cx="21528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2.51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2.14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9[s]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9[s]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11[s]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1.52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C694F09-5797-824D-82BD-11B7C874ABC7}"/>
              </a:ext>
            </a:extLst>
          </p:cNvPr>
          <p:cNvSpPr/>
          <p:nvPr/>
        </p:nvSpPr>
        <p:spPr>
          <a:xfrm>
            <a:off x="88339" y="1965349"/>
            <a:ext cx="21528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2.01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9[s]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11[s]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13[s]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15[s]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17[s]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19[s]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2.48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2.07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9[s]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11[s]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13[s]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15[s]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17[s]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  <a:endParaRPr lang="ko-Kore-KR" altLang="en-US" sz="700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76CFE81-171F-4D47-BE8F-80B125054AE7}"/>
              </a:ext>
            </a:extLst>
          </p:cNvPr>
          <p:cNvSpPr/>
          <p:nvPr/>
        </p:nvSpPr>
        <p:spPr>
          <a:xfrm>
            <a:off x="2157943" y="1961505"/>
            <a:ext cx="21528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2.51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2.14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9[s]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11[s]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13[s]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15[s]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17[s]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2.49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2.10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9[s]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11[s]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13[s]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15[s]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17[s]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1.53</a:t>
            </a:r>
            <a:endParaRPr lang="ko-Kore-KR" altLang="en-US" sz="700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7CB17CA-A0E2-134E-B55A-47D3EAAB4ACE}"/>
              </a:ext>
            </a:extLst>
          </p:cNvPr>
          <p:cNvSpPr/>
          <p:nvPr/>
        </p:nvSpPr>
        <p:spPr>
          <a:xfrm>
            <a:off x="4160369" y="3902420"/>
            <a:ext cx="21528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2.50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2.09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9[s]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11[s]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13[s]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15[s]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17[s]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1.54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E50FF84-5BBE-E347-9677-0138372BDD55}"/>
              </a:ext>
            </a:extLst>
          </p:cNvPr>
          <p:cNvSpPr/>
          <p:nvPr/>
        </p:nvSpPr>
        <p:spPr>
          <a:xfrm>
            <a:off x="248454" y="6068901"/>
            <a:ext cx="168668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전체 </a:t>
            </a:r>
            <a:r>
              <a:rPr lang="en-US" altLang="ko-KR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: time : 158.0142524242401</a:t>
            </a:r>
          </a:p>
          <a:p>
            <a:r>
              <a:rPr lang="ko-KR" altLang="en-US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평가 </a:t>
            </a:r>
            <a:r>
              <a:rPr lang="en-US" altLang="ko-KR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:</a:t>
            </a:r>
            <a:r>
              <a:rPr lang="ko-KR" altLang="en-US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67.42934513092041</a:t>
            </a:r>
            <a:r>
              <a:rPr lang="ko-KR" altLang="en-US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endParaRPr lang="en-US" altLang="ko-KR" sz="800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  <a:p>
            <a:r>
              <a:rPr lang="ko-KR" altLang="en-US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학습 </a:t>
            </a:r>
            <a:r>
              <a:rPr lang="en-US" altLang="ko-KR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:</a:t>
            </a:r>
            <a:r>
              <a:rPr lang="ko-KR" altLang="en-US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90.6</a:t>
            </a:r>
            <a:endParaRPr lang="ko-Kore-KR" altLang="en-US" sz="800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5267443-4569-5F49-A241-2BD610397326}"/>
              </a:ext>
            </a:extLst>
          </p:cNvPr>
          <p:cNvSpPr/>
          <p:nvPr/>
        </p:nvSpPr>
        <p:spPr>
          <a:xfrm>
            <a:off x="10274081" y="2912334"/>
            <a:ext cx="16706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전체 </a:t>
            </a:r>
            <a:r>
              <a:rPr lang="en-US" altLang="ko-KR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time : 307.8056275844574</a:t>
            </a:r>
            <a:endParaRPr lang="en" altLang="ko-Kore-KR" sz="800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  <a:p>
            <a:r>
              <a:rPr lang="ko-KR" altLang="en-US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평가 </a:t>
            </a:r>
            <a:r>
              <a:rPr lang="en-US" altLang="ko-KR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:</a:t>
            </a:r>
            <a:r>
              <a:rPr lang="ko-KR" altLang="en-US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241.40382862091064</a:t>
            </a:r>
          </a:p>
          <a:p>
            <a:r>
              <a:rPr lang="ko-KR" altLang="en-US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학습 </a:t>
            </a:r>
            <a:r>
              <a:rPr lang="en-US" altLang="ko-KR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:</a:t>
            </a:r>
            <a:r>
              <a:rPr lang="ko-KR" altLang="en-US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66.4</a:t>
            </a:r>
            <a:endParaRPr lang="ko-Kore-KR" altLang="en-US" sz="800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51BB152-AFCC-6D45-A97B-A9B7F3074835}"/>
              </a:ext>
            </a:extLst>
          </p:cNvPr>
          <p:cNvSpPr/>
          <p:nvPr/>
        </p:nvSpPr>
        <p:spPr>
          <a:xfrm>
            <a:off x="6620117" y="5599542"/>
            <a:ext cx="4791595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50" b="1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Cupy</a:t>
            </a:r>
            <a:r>
              <a:rPr lang="ko-KR" altLang="en-US" sz="1050" b="1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로 돌릴 땐 학습의 시간이 줄어드나 평가의 시간이 훨씬 </a:t>
            </a:r>
            <a:r>
              <a:rPr lang="ko-KR" altLang="en-US" sz="1050" b="1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오래걸려</a:t>
            </a:r>
            <a:r>
              <a:rPr lang="ko-KR" altLang="en-US" sz="1050" b="1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endParaRPr lang="en-US" altLang="ko-KR" sz="1050" b="1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  <a:p>
            <a:r>
              <a:rPr lang="en-US" altLang="ko-Kore-KR" sz="1050" b="1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Gpu</a:t>
            </a:r>
            <a:r>
              <a:rPr lang="ko-KR" altLang="en-US" sz="1050" b="1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의 사용률을 높였음에도 불구하고 </a:t>
            </a:r>
            <a:r>
              <a:rPr lang="en-US" altLang="ko-Kore-KR" sz="1050" b="1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Numpy</a:t>
            </a:r>
            <a:r>
              <a:rPr lang="en-US" altLang="ko-Kore-KR" sz="1050" b="1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&lt; </a:t>
            </a:r>
            <a:r>
              <a:rPr lang="en-US" altLang="ko-Kore-KR" sz="1050" b="1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Cupy</a:t>
            </a:r>
            <a:r>
              <a:rPr lang="ko-KR" altLang="en-US" sz="1050" b="1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결과가 나온다</a:t>
            </a:r>
            <a:r>
              <a:rPr lang="en-US" altLang="ko-KR" sz="1050" b="1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.</a:t>
            </a:r>
          </a:p>
          <a:p>
            <a:endParaRPr lang="ko-Kore-KR" altLang="en-US" sz="1050" b="1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1187997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90CE72-C451-F647-B0EB-9967502E3A02}"/>
              </a:ext>
            </a:extLst>
          </p:cNvPr>
          <p:cNvSpPr txBox="1"/>
          <p:nvPr/>
        </p:nvSpPr>
        <p:spPr>
          <a:xfrm>
            <a:off x="106326" y="202019"/>
            <a:ext cx="11889731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덧셈</a:t>
            </a:r>
            <a:r>
              <a:rPr kumimoji="1" lang="en-US" altLang="ko-KR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&amp;</a:t>
            </a:r>
            <a:r>
              <a:rPr kumimoji="1" lang="ko-KR" altLang="en-US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곱셈 사칙연산 성능 확인</a:t>
            </a:r>
            <a:endParaRPr kumimoji="1" lang="en-US" altLang="ko-KR" b="1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31D68BC-EEE3-F346-8299-8D8FDF7EE2B0}"/>
              </a:ext>
            </a:extLst>
          </p:cNvPr>
          <p:cNvSpPr txBox="1"/>
          <p:nvPr/>
        </p:nvSpPr>
        <p:spPr>
          <a:xfrm>
            <a:off x="151134" y="926177"/>
            <a:ext cx="11889731" cy="7075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덧셈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/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곱셈 사칙연산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Cupy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사용 서바이벌 모델 시간 비교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8478A3F-5041-434B-8A73-095E7B1D29FA}"/>
              </a:ext>
            </a:extLst>
          </p:cNvPr>
          <p:cNvSpPr/>
          <p:nvPr/>
        </p:nvSpPr>
        <p:spPr>
          <a:xfrm>
            <a:off x="6114472" y="348262"/>
            <a:ext cx="21528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2.57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2.02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2.50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2.15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1.52</a:t>
            </a:r>
            <a:endParaRPr lang="ko-Kore-KR" altLang="en-US" sz="700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D790D2-BA93-EE41-A824-437AAF5C81E7}"/>
              </a:ext>
            </a:extLst>
          </p:cNvPr>
          <p:cNvSpPr txBox="1"/>
          <p:nvPr/>
        </p:nvSpPr>
        <p:spPr>
          <a:xfrm>
            <a:off x="2776372" y="6176623"/>
            <a:ext cx="1469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Numpy</a:t>
            </a:r>
            <a:endParaRPr kumimoji="1" lang="ko-Kore-KR" altLang="en-US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61A025-1EF0-0147-8E58-B43D31D9514E}"/>
              </a:ext>
            </a:extLst>
          </p:cNvPr>
          <p:cNvSpPr txBox="1"/>
          <p:nvPr/>
        </p:nvSpPr>
        <p:spPr>
          <a:xfrm>
            <a:off x="8744873" y="4386343"/>
            <a:ext cx="1469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Cupy</a:t>
            </a:r>
            <a:endParaRPr kumimoji="1" lang="ko-Kore-KR" altLang="en-US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94F9CE8-502E-2641-85F7-512A082AED1F}"/>
              </a:ext>
            </a:extLst>
          </p:cNvPr>
          <p:cNvSpPr/>
          <p:nvPr/>
        </p:nvSpPr>
        <p:spPr>
          <a:xfrm>
            <a:off x="8184076" y="344418"/>
            <a:ext cx="21528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2.47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2.09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2.49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2.09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1.54</a:t>
            </a:r>
            <a:endParaRPr lang="ko-Kore-KR" altLang="en-US" sz="700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BE8EAAD-780A-5E40-8F9E-32D3B7D43A44}"/>
              </a:ext>
            </a:extLst>
          </p:cNvPr>
          <p:cNvSpPr/>
          <p:nvPr/>
        </p:nvSpPr>
        <p:spPr>
          <a:xfrm>
            <a:off x="10125745" y="348262"/>
            <a:ext cx="21528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2.50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2.13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1.52</a:t>
            </a:r>
            <a:endParaRPr lang="ko-Kore-KR" altLang="en-US" sz="700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C694F09-5797-824D-82BD-11B7C874ABC7}"/>
              </a:ext>
            </a:extLst>
          </p:cNvPr>
          <p:cNvSpPr/>
          <p:nvPr/>
        </p:nvSpPr>
        <p:spPr>
          <a:xfrm>
            <a:off x="88339" y="1965349"/>
            <a:ext cx="21528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2.01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9[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17[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2.48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2.07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9[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17[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  <a:endParaRPr lang="ko-Kore-KR" altLang="en-US" sz="700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76CFE81-171F-4D47-BE8F-80B125054AE7}"/>
              </a:ext>
            </a:extLst>
          </p:cNvPr>
          <p:cNvSpPr/>
          <p:nvPr/>
        </p:nvSpPr>
        <p:spPr>
          <a:xfrm>
            <a:off x="2157943" y="1961505"/>
            <a:ext cx="21528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2.51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2.14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9[s]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11[s]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13[s]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15[s]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17[s]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2.49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2.10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9[s]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11[s]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13[s]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15[s]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17[s]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1.53</a:t>
            </a:r>
            <a:endParaRPr lang="ko-Kore-KR" altLang="en-US" sz="700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7CB17CA-A0E2-134E-B55A-47D3EAAB4ACE}"/>
              </a:ext>
            </a:extLst>
          </p:cNvPr>
          <p:cNvSpPr/>
          <p:nvPr/>
        </p:nvSpPr>
        <p:spPr>
          <a:xfrm>
            <a:off x="4160369" y="3902420"/>
            <a:ext cx="21528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2.50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2.09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9[s]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11[s]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13[s]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15[s]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17[s]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1.54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6CAEE8C-D63C-4F4D-80ED-2B2BAEBF7444}"/>
              </a:ext>
            </a:extLst>
          </p:cNvPr>
          <p:cNvSpPr/>
          <p:nvPr/>
        </p:nvSpPr>
        <p:spPr>
          <a:xfrm>
            <a:off x="248454" y="6068901"/>
            <a:ext cx="175240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전체 </a:t>
            </a:r>
            <a:r>
              <a:rPr lang="en-US" altLang="ko-KR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:</a:t>
            </a:r>
            <a:r>
              <a:rPr lang="ko-KR" altLang="en-US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" altLang="ko-Kore-KR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time : 158.90631580352783</a:t>
            </a:r>
          </a:p>
          <a:p>
            <a:r>
              <a:rPr lang="ko-KR" altLang="en-US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평가 </a:t>
            </a:r>
            <a:r>
              <a:rPr lang="en-US" altLang="ko-KR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: time : </a:t>
            </a:r>
            <a:r>
              <a:rPr lang="ko-KR" altLang="en-US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64.40662050247192</a:t>
            </a:r>
          </a:p>
          <a:p>
            <a:r>
              <a:rPr lang="ko-KR" altLang="en-US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학습 </a:t>
            </a:r>
            <a:r>
              <a:rPr lang="en-US" altLang="ko-KR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:</a:t>
            </a:r>
            <a:r>
              <a:rPr lang="ko-KR" altLang="en-US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약 </a:t>
            </a:r>
            <a:r>
              <a:rPr lang="en-US" altLang="ko-KR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94,5</a:t>
            </a:r>
            <a:endParaRPr lang="ko-Kore-KR" altLang="en-US" sz="800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9BB00D8-64D2-D440-AD55-7AEAA9EC0144}"/>
              </a:ext>
            </a:extLst>
          </p:cNvPr>
          <p:cNvSpPr/>
          <p:nvPr/>
        </p:nvSpPr>
        <p:spPr>
          <a:xfrm>
            <a:off x="10274081" y="2912334"/>
            <a:ext cx="17604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전체 </a:t>
            </a:r>
            <a:r>
              <a:rPr lang="en-US" altLang="ko-KR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: time : 286.32894921302795</a:t>
            </a:r>
            <a:endParaRPr lang="en" altLang="ko-Kore-KR" sz="800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  <a:p>
            <a:r>
              <a:rPr lang="ko-KR" altLang="en-US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평가 </a:t>
            </a:r>
            <a:r>
              <a:rPr lang="en-US" altLang="ko-KR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: time : 245.3780233860016</a:t>
            </a:r>
          </a:p>
          <a:p>
            <a:r>
              <a:rPr lang="ko-KR" altLang="en-US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학습 </a:t>
            </a:r>
            <a:r>
              <a:rPr lang="en-US" altLang="ko-KR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:</a:t>
            </a:r>
            <a:r>
              <a:rPr lang="ko-KR" altLang="en-US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약 </a:t>
            </a:r>
            <a:r>
              <a:rPr lang="en-US" altLang="ko-KR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</a:t>
            </a:r>
            <a:endParaRPr lang="ko-Kore-KR" altLang="en-US" sz="800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5082875-BE53-F242-8EC1-A244FAB7E697}"/>
              </a:ext>
            </a:extLst>
          </p:cNvPr>
          <p:cNvSpPr/>
          <p:nvPr/>
        </p:nvSpPr>
        <p:spPr>
          <a:xfrm>
            <a:off x="6534773" y="5354742"/>
            <a:ext cx="4791595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50" b="1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Cupy</a:t>
            </a:r>
            <a:r>
              <a:rPr lang="ko-KR" altLang="en-US" sz="1050" b="1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로 돌릴 땐 학습의 시간이 줄어드나 평가의 시간이 훨씬 </a:t>
            </a:r>
            <a:r>
              <a:rPr lang="ko-KR" altLang="en-US" sz="1050" b="1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오래걸려</a:t>
            </a:r>
            <a:r>
              <a:rPr lang="ko-KR" altLang="en-US" sz="1050" b="1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endParaRPr lang="en-US" altLang="ko-KR" sz="1050" b="1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  <a:p>
            <a:r>
              <a:rPr lang="en-US" altLang="ko-Kore-KR" sz="1050" b="1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Gpu</a:t>
            </a:r>
            <a:r>
              <a:rPr lang="ko-KR" altLang="en-US" sz="1050" b="1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의 사용률을 높였음에도 불구하고 </a:t>
            </a:r>
            <a:r>
              <a:rPr lang="en-US" altLang="ko-Kore-KR" sz="1050" b="1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Numpy</a:t>
            </a:r>
            <a:r>
              <a:rPr lang="en-US" altLang="ko-Kore-KR" sz="1050" b="1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&lt; </a:t>
            </a:r>
            <a:r>
              <a:rPr lang="en-US" altLang="ko-Kore-KR" sz="1050" b="1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Cupy</a:t>
            </a:r>
            <a:r>
              <a:rPr lang="ko-KR" altLang="en-US" sz="1050" b="1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결과가 나온다</a:t>
            </a:r>
            <a:r>
              <a:rPr lang="en-US" altLang="ko-KR" sz="1050" b="1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.</a:t>
            </a:r>
          </a:p>
          <a:p>
            <a:endParaRPr lang="ko-Kore-KR" altLang="en-US" sz="1050" b="1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777709-9A80-9A43-AA08-1AE449D44B8E}"/>
              </a:ext>
            </a:extLst>
          </p:cNvPr>
          <p:cNvSpPr/>
          <p:nvPr/>
        </p:nvSpPr>
        <p:spPr>
          <a:xfrm>
            <a:off x="6534772" y="6006938"/>
            <a:ext cx="4791595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50" b="1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평가에서 </a:t>
            </a:r>
            <a:r>
              <a:rPr lang="en-US" altLang="ko-KR" sz="1050" b="1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cupy</a:t>
            </a:r>
            <a:r>
              <a:rPr lang="ko-KR" altLang="en-US" sz="1050" b="1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로 만들면 시간이 증가함</a:t>
            </a:r>
            <a:endParaRPr lang="en-US" altLang="ko-KR" sz="1050" b="1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  <a:p>
            <a:r>
              <a:rPr lang="ko-KR" altLang="en-US" sz="1050" b="1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이 부분을 </a:t>
            </a:r>
            <a:r>
              <a:rPr lang="en-US" altLang="ko-KR" sz="1050" b="1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numpy</a:t>
            </a:r>
            <a:r>
              <a:rPr lang="ko-KR" altLang="en-US" sz="1050" b="1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로 다시 만들어서 테스트 필요</a:t>
            </a:r>
            <a:endParaRPr lang="en-US" altLang="ko-KR" sz="1050" b="1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  <a:p>
            <a:endParaRPr lang="ko-Kore-KR" altLang="en-US" sz="1050" b="1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5897712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90CE72-C451-F647-B0EB-9967502E3A02}"/>
              </a:ext>
            </a:extLst>
          </p:cNvPr>
          <p:cNvSpPr txBox="1"/>
          <p:nvPr/>
        </p:nvSpPr>
        <p:spPr>
          <a:xfrm>
            <a:off x="106326" y="202019"/>
            <a:ext cx="11889731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덧셈</a:t>
            </a:r>
            <a:r>
              <a:rPr kumimoji="1" lang="en-US" altLang="ko-KR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&amp;</a:t>
            </a:r>
            <a:r>
              <a:rPr kumimoji="1" lang="ko-KR" altLang="en-US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곱셈 사칙연산 성능 확인</a:t>
            </a:r>
            <a:endParaRPr kumimoji="1" lang="en-US" altLang="ko-KR" b="1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31D68BC-EEE3-F346-8299-8D8FDF7EE2B0}"/>
              </a:ext>
            </a:extLst>
          </p:cNvPr>
          <p:cNvSpPr txBox="1"/>
          <p:nvPr/>
        </p:nvSpPr>
        <p:spPr>
          <a:xfrm>
            <a:off x="151134" y="926177"/>
            <a:ext cx="11889731" cy="7075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덧셈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/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곱셈 사칙연산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Cupy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사용 다수결 모델 시간 비교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8478A3F-5041-434B-8A73-095E7B1D29FA}"/>
              </a:ext>
            </a:extLst>
          </p:cNvPr>
          <p:cNvSpPr/>
          <p:nvPr/>
        </p:nvSpPr>
        <p:spPr>
          <a:xfrm>
            <a:off x="6114472" y="348262"/>
            <a:ext cx="2152800" cy="40780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2.56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2.02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2.48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2.09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1.54</a:t>
            </a:r>
            <a:endParaRPr lang="ko-Kore-KR" altLang="en-US" sz="700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  <a:p>
            <a:endParaRPr lang="ko-Kore-KR" altLang="en-US" sz="700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D790D2-BA93-EE41-A824-437AAF5C81E7}"/>
              </a:ext>
            </a:extLst>
          </p:cNvPr>
          <p:cNvSpPr txBox="1"/>
          <p:nvPr/>
        </p:nvSpPr>
        <p:spPr>
          <a:xfrm>
            <a:off x="2776372" y="6176623"/>
            <a:ext cx="1469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Numpy</a:t>
            </a:r>
            <a:endParaRPr kumimoji="1" lang="ko-Kore-KR" altLang="en-US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61A025-1EF0-0147-8E58-B43D31D9514E}"/>
              </a:ext>
            </a:extLst>
          </p:cNvPr>
          <p:cNvSpPr txBox="1"/>
          <p:nvPr/>
        </p:nvSpPr>
        <p:spPr>
          <a:xfrm>
            <a:off x="8744873" y="4386343"/>
            <a:ext cx="1469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Cupy</a:t>
            </a:r>
            <a:endParaRPr kumimoji="1" lang="ko-Kore-KR" altLang="en-US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94F9CE8-502E-2641-85F7-512A082AED1F}"/>
              </a:ext>
            </a:extLst>
          </p:cNvPr>
          <p:cNvSpPr/>
          <p:nvPr/>
        </p:nvSpPr>
        <p:spPr>
          <a:xfrm>
            <a:off x="8184076" y="344418"/>
            <a:ext cx="2152800" cy="40780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2.44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2.04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2.53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2.19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1.56</a:t>
            </a:r>
            <a:endParaRPr lang="ko-Kore-KR" altLang="en-US" sz="700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  <a:p>
            <a:endParaRPr lang="ko-Kore-KR" altLang="en-US" sz="700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BE8EAAD-780A-5E40-8F9E-32D3B7D43A44}"/>
              </a:ext>
            </a:extLst>
          </p:cNvPr>
          <p:cNvSpPr/>
          <p:nvPr/>
        </p:nvSpPr>
        <p:spPr>
          <a:xfrm>
            <a:off x="10125745" y="348262"/>
            <a:ext cx="21528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2.48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2.09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1.51</a:t>
            </a:r>
            <a:endParaRPr lang="ko-Kore-KR" altLang="en-US" sz="700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C694F09-5797-824D-82BD-11B7C874ABC7}"/>
              </a:ext>
            </a:extLst>
          </p:cNvPr>
          <p:cNvSpPr/>
          <p:nvPr/>
        </p:nvSpPr>
        <p:spPr>
          <a:xfrm>
            <a:off x="88339" y="1965349"/>
            <a:ext cx="21528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2.01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9[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19[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2.48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2.07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9[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  <a:endParaRPr lang="ko-Kore-KR" altLang="en-US" sz="700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76CFE81-171F-4D47-BE8F-80B125054AE7}"/>
              </a:ext>
            </a:extLst>
          </p:cNvPr>
          <p:cNvSpPr/>
          <p:nvPr/>
        </p:nvSpPr>
        <p:spPr>
          <a:xfrm>
            <a:off x="2157943" y="1961505"/>
            <a:ext cx="21528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2.51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2.14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9[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2.49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2.10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17[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1.53</a:t>
            </a:r>
            <a:endParaRPr lang="ko-Kore-KR" altLang="en-US" sz="700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7CB17CA-A0E2-134E-B55A-47D3EAAB4ACE}"/>
              </a:ext>
            </a:extLst>
          </p:cNvPr>
          <p:cNvSpPr/>
          <p:nvPr/>
        </p:nvSpPr>
        <p:spPr>
          <a:xfrm>
            <a:off x="4160369" y="3902420"/>
            <a:ext cx="21528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2.50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2.09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9[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17[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1.54</a:t>
            </a:r>
            <a:endParaRPr lang="ko-Kore-KR" altLang="en-US" sz="700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E5AE5EA-9DC8-F046-9B50-A1FEF78B38C8}"/>
              </a:ext>
            </a:extLst>
          </p:cNvPr>
          <p:cNvSpPr/>
          <p:nvPr/>
        </p:nvSpPr>
        <p:spPr>
          <a:xfrm>
            <a:off x="248454" y="6068901"/>
            <a:ext cx="17171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전체 </a:t>
            </a:r>
            <a:r>
              <a:rPr lang="en-US" altLang="ko-KR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:</a:t>
            </a:r>
            <a:r>
              <a:rPr lang="ko-KR" altLang="en-US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" altLang="ko-Kore-KR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time :</a:t>
            </a:r>
            <a:r>
              <a:rPr lang="ko-KR" altLang="en-US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157.42912459373474</a:t>
            </a:r>
            <a:endParaRPr lang="en" altLang="ko-Kore-KR" sz="800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  <a:p>
            <a:r>
              <a:rPr lang="ko-KR" altLang="en-US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평가 </a:t>
            </a:r>
            <a:r>
              <a:rPr lang="en-US" altLang="ko-KR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:</a:t>
            </a:r>
            <a:r>
              <a:rPr lang="ko-KR" altLang="en-US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67.4705696105957</a:t>
            </a:r>
          </a:p>
          <a:p>
            <a:r>
              <a:rPr lang="ko-KR" altLang="en-US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학습 </a:t>
            </a:r>
            <a:r>
              <a:rPr lang="en-US" altLang="ko-KR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:</a:t>
            </a:r>
            <a:r>
              <a:rPr lang="ko-KR" altLang="en-US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약 </a:t>
            </a:r>
            <a:r>
              <a:rPr lang="en-US" altLang="ko-KR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90</a:t>
            </a:r>
            <a:endParaRPr lang="ko-Kore-KR" altLang="en-US" sz="800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14EF290-5CF7-5E46-8524-D993089361F5}"/>
              </a:ext>
            </a:extLst>
          </p:cNvPr>
          <p:cNvSpPr/>
          <p:nvPr/>
        </p:nvSpPr>
        <p:spPr>
          <a:xfrm>
            <a:off x="10274081" y="2912334"/>
            <a:ext cx="75854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전체 </a:t>
            </a:r>
            <a:r>
              <a:rPr lang="en-US" altLang="ko-KR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: time : </a:t>
            </a:r>
          </a:p>
          <a:p>
            <a:r>
              <a:rPr lang="ko-KR" altLang="en-US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평가 </a:t>
            </a:r>
            <a:r>
              <a:rPr lang="en-US" altLang="ko-KR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: time :</a:t>
            </a:r>
            <a:endParaRPr lang="ko-Kore-KR" altLang="en-US" sz="800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681807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90CE72-C451-F647-B0EB-9967502E3A02}"/>
              </a:ext>
            </a:extLst>
          </p:cNvPr>
          <p:cNvSpPr txBox="1"/>
          <p:nvPr/>
        </p:nvSpPr>
        <p:spPr>
          <a:xfrm>
            <a:off x="106326" y="202019"/>
            <a:ext cx="11889731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덧셈</a:t>
            </a:r>
            <a:r>
              <a:rPr kumimoji="1" lang="en-US" altLang="ko-KR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&amp;</a:t>
            </a:r>
            <a:r>
              <a:rPr kumimoji="1" lang="ko-KR" altLang="en-US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곱셈 사칙연산 성능 확인</a:t>
            </a:r>
            <a:endParaRPr kumimoji="1" lang="en-US" altLang="ko-KR" b="1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31D68BC-EEE3-F346-8299-8D8FDF7EE2B0}"/>
              </a:ext>
            </a:extLst>
          </p:cNvPr>
          <p:cNvSpPr txBox="1"/>
          <p:nvPr/>
        </p:nvSpPr>
        <p:spPr>
          <a:xfrm>
            <a:off x="151134" y="926177"/>
            <a:ext cx="11889731" cy="1030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Numpy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사용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Gpu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사용량 적음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서바이벌 코드 수정 </a:t>
            </a:r>
            <a:r>
              <a:rPr kumimoji="1" lang="ko-KR" altLang="en-US" sz="1400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전</a:t>
            </a:r>
            <a:endParaRPr kumimoji="1" lang="en-US" altLang="ko-KR" sz="1400" b="1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433AC60-6118-6544-A06E-5B47436602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961" y="2593811"/>
            <a:ext cx="2431187" cy="1884589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09E0B039-55E6-634F-94E8-B13A3DDD5A68}"/>
              </a:ext>
            </a:extLst>
          </p:cNvPr>
          <p:cNvSpPr/>
          <p:nvPr/>
        </p:nvSpPr>
        <p:spPr>
          <a:xfrm>
            <a:off x="399355" y="4676201"/>
            <a:ext cx="2647811" cy="1173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100</a:t>
            </a:r>
            <a:r>
              <a:rPr kumimoji="1" lang="ko-KR" altLang="en-US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</a:t>
            </a:r>
            <a:r>
              <a:rPr kumimoji="1" lang="en-US" altLang="ko-KR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epoch : 26.560 %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125 epoch : 45.760 %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150 epoch : 49.900 %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200 epoch : 49.780 %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5E297A9-CD62-2D4C-A70E-35967F1843BC}"/>
              </a:ext>
            </a:extLst>
          </p:cNvPr>
          <p:cNvSpPr txBox="1"/>
          <p:nvPr/>
        </p:nvSpPr>
        <p:spPr>
          <a:xfrm>
            <a:off x="1379167" y="2183461"/>
            <a:ext cx="1250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Single</a:t>
            </a:r>
            <a:endParaRPr kumimoji="1" lang="ko-Kore-KR" altLang="en-US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268557D-C97C-AB40-9045-50D468201864}"/>
              </a:ext>
            </a:extLst>
          </p:cNvPr>
          <p:cNvGrpSpPr/>
          <p:nvPr/>
        </p:nvGrpSpPr>
        <p:grpSpPr>
          <a:xfrm>
            <a:off x="8939450" y="2183100"/>
            <a:ext cx="2812702" cy="3668119"/>
            <a:chOff x="3182390" y="2181800"/>
            <a:chExt cx="2812702" cy="3668119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0B12E4E-09BD-7E4E-B090-C5F0C9C3E6F1}"/>
                </a:ext>
              </a:extLst>
            </p:cNvPr>
            <p:cNvSpPr txBox="1"/>
            <p:nvPr/>
          </p:nvSpPr>
          <p:spPr>
            <a:xfrm>
              <a:off x="4106767" y="2181800"/>
              <a:ext cx="12500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dirty="0">
                  <a:latin typeface="MARU Buri Beta" panose="020B0600000101010101" pitchFamily="34" charset="-127"/>
                  <a:ea typeface="MARU Buri Beta" panose="020B0600000101010101" pitchFamily="34" charset="-127"/>
                </a:rPr>
                <a:t>Ensemble</a:t>
              </a:r>
              <a:endParaRPr kumimoji="1" lang="ko-Kore-KR" altLang="en-US" dirty="0">
                <a:latin typeface="MARU Buri Beta" panose="020B0600000101010101" pitchFamily="34" charset="-127"/>
                <a:ea typeface="MARU Buri Beta" panose="020B0600000101010101" pitchFamily="34" charset="-127"/>
              </a:endParaRP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F5777E6C-945E-9C43-9185-C305D2DFD60B}"/>
                </a:ext>
              </a:extLst>
            </p:cNvPr>
            <p:cNvGrpSpPr/>
            <p:nvPr/>
          </p:nvGrpSpPr>
          <p:grpSpPr>
            <a:xfrm>
              <a:off x="3182390" y="2567340"/>
              <a:ext cx="2812702" cy="3282579"/>
              <a:chOff x="3182390" y="2567340"/>
              <a:chExt cx="2812702" cy="3282579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81A7CAE5-9C35-0A49-921C-CBA951263AB8}"/>
                  </a:ext>
                </a:extLst>
              </p:cNvPr>
              <p:cNvSpPr/>
              <p:nvPr/>
            </p:nvSpPr>
            <p:spPr>
              <a:xfrm>
                <a:off x="3182390" y="4676200"/>
                <a:ext cx="2647811" cy="11737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100</a:t>
                </a:r>
                <a:r>
                  <a:rPr kumimoji="1" lang="ko-KR" altLang="en-US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 </a:t>
                </a: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epoch : 50.280 %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125 epoch : 51.720 %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150 epoch : 52.880 %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200 epoch : 53.540 %</a:t>
                </a:r>
              </a:p>
            </p:txBody>
          </p:sp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43C367C1-9175-1D4A-8959-3B93C1446D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411719" y="2567340"/>
                <a:ext cx="2583373" cy="1937530"/>
              </a:xfrm>
              <a:prstGeom prst="rect">
                <a:avLst/>
              </a:prstGeom>
            </p:spPr>
          </p:pic>
        </p:grp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A5463A3D-BA89-5C46-B907-32307EFBEACB}"/>
              </a:ext>
            </a:extLst>
          </p:cNvPr>
          <p:cNvGrpSpPr/>
          <p:nvPr/>
        </p:nvGrpSpPr>
        <p:grpSpPr>
          <a:xfrm>
            <a:off x="6079040" y="2183100"/>
            <a:ext cx="2787231" cy="3666819"/>
            <a:chOff x="6079040" y="2183100"/>
            <a:chExt cx="2787231" cy="3666819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4AED869-9686-F34B-A734-D568BA55809C}"/>
                </a:ext>
              </a:extLst>
            </p:cNvPr>
            <p:cNvSpPr txBox="1"/>
            <p:nvPr/>
          </p:nvSpPr>
          <p:spPr>
            <a:xfrm>
              <a:off x="6949567" y="2183100"/>
              <a:ext cx="12500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dirty="0">
                  <a:latin typeface="MARU Buri Beta" panose="020B0600000101010101" pitchFamily="34" charset="-127"/>
                  <a:ea typeface="MARU Buri Beta" panose="020B0600000101010101" pitchFamily="34" charset="-127"/>
                </a:rPr>
                <a:t>Survival</a:t>
              </a:r>
              <a:endParaRPr kumimoji="1" lang="ko-Kore-KR" altLang="en-US" dirty="0">
                <a:latin typeface="MARU Buri Beta" panose="020B0600000101010101" pitchFamily="34" charset="-127"/>
                <a:ea typeface="MARU Buri Beta" panose="020B0600000101010101" pitchFamily="34" charset="-127"/>
              </a:endParaRPr>
            </a:p>
          </p:txBody>
        </p: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28C06C7D-03D9-C348-8ED9-BF2C8B38DDF7}"/>
                </a:ext>
              </a:extLst>
            </p:cNvPr>
            <p:cNvGrpSpPr/>
            <p:nvPr/>
          </p:nvGrpSpPr>
          <p:grpSpPr>
            <a:xfrm>
              <a:off x="6079040" y="2556497"/>
              <a:ext cx="2787231" cy="3293422"/>
              <a:chOff x="6079040" y="2556497"/>
              <a:chExt cx="2787231" cy="3293422"/>
            </a:xfrm>
          </p:grpSpPr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F114BD30-0071-D24F-B1C3-803E0DBC6110}"/>
                  </a:ext>
                </a:extLst>
              </p:cNvPr>
              <p:cNvSpPr/>
              <p:nvPr/>
            </p:nvSpPr>
            <p:spPr>
              <a:xfrm>
                <a:off x="6079040" y="4676200"/>
                <a:ext cx="2647811" cy="11737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100</a:t>
                </a:r>
                <a:r>
                  <a:rPr kumimoji="1" lang="ko-KR" altLang="en-US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 </a:t>
                </a: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epoch : 46.000 %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125 epoch : 50.480 %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150 epoch : 51.580 %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200 epoch : 52.460 %</a:t>
                </a:r>
              </a:p>
            </p:txBody>
          </p:sp>
          <p:pic>
            <p:nvPicPr>
              <p:cNvPr id="19" name="그림 18">
                <a:extLst>
                  <a:ext uri="{FF2B5EF4-FFF2-40B4-BE49-F238E27FC236}">
                    <a16:creationId xmlns:a16="http://schemas.microsoft.com/office/drawing/2014/main" id="{5B463623-DCBD-974A-B620-CB18D644C2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282896" y="2556497"/>
                <a:ext cx="2583375" cy="1937531"/>
              </a:xfrm>
              <a:prstGeom prst="rect">
                <a:avLst/>
              </a:prstGeom>
            </p:spPr>
          </p:pic>
        </p:grp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547AC81E-D6F0-1842-950C-CAC844BFA6F8}"/>
              </a:ext>
            </a:extLst>
          </p:cNvPr>
          <p:cNvGrpSpPr/>
          <p:nvPr/>
        </p:nvGrpSpPr>
        <p:grpSpPr>
          <a:xfrm>
            <a:off x="3259765" y="2183100"/>
            <a:ext cx="2768619" cy="3668119"/>
            <a:chOff x="8726851" y="2181800"/>
            <a:chExt cx="2768619" cy="3668119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D7F7DC8-C518-C242-9CFF-0F1D2A619620}"/>
                </a:ext>
              </a:extLst>
            </p:cNvPr>
            <p:cNvSpPr txBox="1"/>
            <p:nvPr/>
          </p:nvSpPr>
          <p:spPr>
            <a:xfrm>
              <a:off x="9578767" y="2181800"/>
              <a:ext cx="12500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dirty="0">
                  <a:latin typeface="MARU Buri Beta" panose="020B0600000101010101" pitchFamily="34" charset="-127"/>
                  <a:ea typeface="MARU Buri Beta" panose="020B0600000101010101" pitchFamily="34" charset="-127"/>
                </a:rPr>
                <a:t>Real</a:t>
              </a:r>
              <a:endParaRPr kumimoji="1" lang="ko-Kore-KR" altLang="en-US" dirty="0">
                <a:latin typeface="MARU Buri Beta" panose="020B0600000101010101" pitchFamily="34" charset="-127"/>
                <a:ea typeface="MARU Buri Beta" panose="020B0600000101010101" pitchFamily="34" charset="-127"/>
              </a:endParaRP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EBEF0E70-9CDA-ED4B-A16E-0E047B3A1318}"/>
                </a:ext>
              </a:extLst>
            </p:cNvPr>
            <p:cNvGrpSpPr/>
            <p:nvPr/>
          </p:nvGrpSpPr>
          <p:grpSpPr>
            <a:xfrm>
              <a:off x="8726851" y="2556498"/>
              <a:ext cx="2768619" cy="3293421"/>
              <a:chOff x="8726851" y="2556498"/>
              <a:chExt cx="2768619" cy="3293421"/>
            </a:xfrm>
          </p:grpSpPr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59BA6C50-8009-704E-BAA6-6208FA2E44B7}"/>
                  </a:ext>
                </a:extLst>
              </p:cNvPr>
              <p:cNvSpPr/>
              <p:nvPr/>
            </p:nvSpPr>
            <p:spPr>
              <a:xfrm>
                <a:off x="8726851" y="4676200"/>
                <a:ext cx="2647811" cy="11737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100</a:t>
                </a:r>
                <a:r>
                  <a:rPr kumimoji="1" lang="ko-KR" altLang="en-US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 </a:t>
                </a: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epoch : 43.380 %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125 epoch : 46.820 %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150 epoch : 50.280 %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200 epoch : 52.140 %</a:t>
                </a:r>
              </a:p>
            </p:txBody>
          </p:sp>
          <p:pic>
            <p:nvPicPr>
              <p:cNvPr id="21" name="그림 20">
                <a:extLst>
                  <a:ext uri="{FF2B5EF4-FFF2-40B4-BE49-F238E27FC236}">
                    <a16:creationId xmlns:a16="http://schemas.microsoft.com/office/drawing/2014/main" id="{BEE647BE-FA42-834D-81EF-04A9E071A6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912097" y="2556498"/>
                <a:ext cx="2583373" cy="193753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86888505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90CE72-C451-F647-B0EB-9967502E3A02}"/>
              </a:ext>
            </a:extLst>
          </p:cNvPr>
          <p:cNvSpPr txBox="1"/>
          <p:nvPr/>
        </p:nvSpPr>
        <p:spPr>
          <a:xfrm>
            <a:off x="106326" y="202019"/>
            <a:ext cx="11889731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덧셈</a:t>
            </a:r>
            <a:r>
              <a:rPr kumimoji="1" lang="en-US" altLang="ko-KR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&amp;</a:t>
            </a:r>
            <a:r>
              <a:rPr kumimoji="1" lang="ko-KR" altLang="en-US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곱셈 사칙연산 성능 확인</a:t>
            </a:r>
            <a:endParaRPr kumimoji="1" lang="en-US" altLang="ko-KR" b="1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31D68BC-EEE3-F346-8299-8D8FDF7EE2B0}"/>
              </a:ext>
            </a:extLst>
          </p:cNvPr>
          <p:cNvSpPr txBox="1"/>
          <p:nvPr/>
        </p:nvSpPr>
        <p:spPr>
          <a:xfrm>
            <a:off x="151135" y="926177"/>
            <a:ext cx="2320846" cy="1030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Numpy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사용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Gpu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사용량 적음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서바이벌 코드 수정 후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433AC60-6118-6544-A06E-5B47436602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961" y="2593811"/>
            <a:ext cx="2431187" cy="1884589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09E0B039-55E6-634F-94E8-B13A3DDD5A68}"/>
              </a:ext>
            </a:extLst>
          </p:cNvPr>
          <p:cNvSpPr/>
          <p:nvPr/>
        </p:nvSpPr>
        <p:spPr>
          <a:xfrm>
            <a:off x="399355" y="4676201"/>
            <a:ext cx="2647811" cy="1173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100</a:t>
            </a:r>
            <a:r>
              <a:rPr kumimoji="1" lang="ko-KR" altLang="en-US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</a:t>
            </a:r>
            <a:r>
              <a:rPr kumimoji="1" lang="en-US" altLang="ko-KR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epoch : 26.560 %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125 epoch : 45.760 %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150 epoch : 49.900 %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200 epoch : 49.780 %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5E297A9-CD62-2D4C-A70E-35967F1843BC}"/>
              </a:ext>
            </a:extLst>
          </p:cNvPr>
          <p:cNvSpPr txBox="1"/>
          <p:nvPr/>
        </p:nvSpPr>
        <p:spPr>
          <a:xfrm>
            <a:off x="1379167" y="2183461"/>
            <a:ext cx="1250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Single</a:t>
            </a:r>
            <a:endParaRPr kumimoji="1" lang="ko-Kore-KR" altLang="en-US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268557D-C97C-AB40-9045-50D468201864}"/>
              </a:ext>
            </a:extLst>
          </p:cNvPr>
          <p:cNvGrpSpPr/>
          <p:nvPr/>
        </p:nvGrpSpPr>
        <p:grpSpPr>
          <a:xfrm>
            <a:off x="8939450" y="2183100"/>
            <a:ext cx="2812702" cy="3668119"/>
            <a:chOff x="3182390" y="2181800"/>
            <a:chExt cx="2812702" cy="3668119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0B12E4E-09BD-7E4E-B090-C5F0C9C3E6F1}"/>
                </a:ext>
              </a:extLst>
            </p:cNvPr>
            <p:cNvSpPr txBox="1"/>
            <p:nvPr/>
          </p:nvSpPr>
          <p:spPr>
            <a:xfrm>
              <a:off x="4106767" y="2181800"/>
              <a:ext cx="12500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dirty="0">
                  <a:latin typeface="MARU Buri Beta" panose="020B0600000101010101" pitchFamily="34" charset="-127"/>
                  <a:ea typeface="MARU Buri Beta" panose="020B0600000101010101" pitchFamily="34" charset="-127"/>
                </a:rPr>
                <a:t>Ensemble</a:t>
              </a:r>
              <a:endParaRPr kumimoji="1" lang="ko-Kore-KR" altLang="en-US" dirty="0">
                <a:latin typeface="MARU Buri Beta" panose="020B0600000101010101" pitchFamily="34" charset="-127"/>
                <a:ea typeface="MARU Buri Beta" panose="020B0600000101010101" pitchFamily="34" charset="-127"/>
              </a:endParaRP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F5777E6C-945E-9C43-9185-C305D2DFD60B}"/>
                </a:ext>
              </a:extLst>
            </p:cNvPr>
            <p:cNvGrpSpPr/>
            <p:nvPr/>
          </p:nvGrpSpPr>
          <p:grpSpPr>
            <a:xfrm>
              <a:off x="3182390" y="2567340"/>
              <a:ext cx="2812702" cy="3282579"/>
              <a:chOff x="3182390" y="2567340"/>
              <a:chExt cx="2812702" cy="3282579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81A7CAE5-9C35-0A49-921C-CBA951263AB8}"/>
                  </a:ext>
                </a:extLst>
              </p:cNvPr>
              <p:cNvSpPr/>
              <p:nvPr/>
            </p:nvSpPr>
            <p:spPr>
              <a:xfrm>
                <a:off x="3182390" y="4676200"/>
                <a:ext cx="2647811" cy="11737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100</a:t>
                </a:r>
                <a:r>
                  <a:rPr kumimoji="1" lang="ko-KR" altLang="en-US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 </a:t>
                </a: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epoch : 50.280 %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125 epoch : 51.720 %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150 epoch : 52.880 %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200 epoch : 53.540 %</a:t>
                </a:r>
              </a:p>
            </p:txBody>
          </p:sp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43C367C1-9175-1D4A-8959-3B93C1446D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411719" y="2567340"/>
                <a:ext cx="2583373" cy="1937530"/>
              </a:xfrm>
              <a:prstGeom prst="rect">
                <a:avLst/>
              </a:prstGeom>
            </p:spPr>
          </p:pic>
        </p:grp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547AC81E-D6F0-1842-950C-CAC844BFA6F8}"/>
              </a:ext>
            </a:extLst>
          </p:cNvPr>
          <p:cNvGrpSpPr/>
          <p:nvPr/>
        </p:nvGrpSpPr>
        <p:grpSpPr>
          <a:xfrm>
            <a:off x="3259765" y="2183100"/>
            <a:ext cx="2768619" cy="3668119"/>
            <a:chOff x="8726851" y="2181800"/>
            <a:chExt cx="2768619" cy="3668119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D7F7DC8-C518-C242-9CFF-0F1D2A619620}"/>
                </a:ext>
              </a:extLst>
            </p:cNvPr>
            <p:cNvSpPr txBox="1"/>
            <p:nvPr/>
          </p:nvSpPr>
          <p:spPr>
            <a:xfrm>
              <a:off x="9578767" y="2181800"/>
              <a:ext cx="12500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dirty="0">
                  <a:latin typeface="MARU Buri Beta" panose="020B0600000101010101" pitchFamily="34" charset="-127"/>
                  <a:ea typeface="MARU Buri Beta" panose="020B0600000101010101" pitchFamily="34" charset="-127"/>
                </a:rPr>
                <a:t>Real</a:t>
              </a:r>
              <a:endParaRPr kumimoji="1" lang="ko-Kore-KR" altLang="en-US" dirty="0">
                <a:latin typeface="MARU Buri Beta" panose="020B0600000101010101" pitchFamily="34" charset="-127"/>
                <a:ea typeface="MARU Buri Beta" panose="020B0600000101010101" pitchFamily="34" charset="-127"/>
              </a:endParaRP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EBEF0E70-9CDA-ED4B-A16E-0E047B3A1318}"/>
                </a:ext>
              </a:extLst>
            </p:cNvPr>
            <p:cNvGrpSpPr/>
            <p:nvPr/>
          </p:nvGrpSpPr>
          <p:grpSpPr>
            <a:xfrm>
              <a:off x="8726851" y="2556498"/>
              <a:ext cx="2768619" cy="3293421"/>
              <a:chOff x="8726851" y="2556498"/>
              <a:chExt cx="2768619" cy="3293421"/>
            </a:xfrm>
          </p:grpSpPr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59BA6C50-8009-704E-BAA6-6208FA2E44B7}"/>
                  </a:ext>
                </a:extLst>
              </p:cNvPr>
              <p:cNvSpPr/>
              <p:nvPr/>
            </p:nvSpPr>
            <p:spPr>
              <a:xfrm>
                <a:off x="8726851" y="4676200"/>
                <a:ext cx="2647811" cy="11737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100</a:t>
                </a:r>
                <a:r>
                  <a:rPr kumimoji="1" lang="ko-KR" altLang="en-US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 </a:t>
                </a: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epoch : 43.380 %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125 epoch : 46.820 %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150 epoch : 50.280 %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200 epoch : 52.140 %</a:t>
                </a:r>
              </a:p>
            </p:txBody>
          </p:sp>
          <p:pic>
            <p:nvPicPr>
              <p:cNvPr id="21" name="그림 20">
                <a:extLst>
                  <a:ext uri="{FF2B5EF4-FFF2-40B4-BE49-F238E27FC236}">
                    <a16:creationId xmlns:a16="http://schemas.microsoft.com/office/drawing/2014/main" id="{BEE647BE-FA42-834D-81EF-04A9E071A6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912097" y="2556498"/>
                <a:ext cx="2583373" cy="1937530"/>
              </a:xfrm>
              <a:prstGeom prst="rect">
                <a:avLst/>
              </a:prstGeom>
            </p:spPr>
          </p:pic>
        </p:grp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83FEB25D-7407-4C4C-AD74-EE1847BD42E0}"/>
              </a:ext>
            </a:extLst>
          </p:cNvPr>
          <p:cNvGrpSpPr/>
          <p:nvPr/>
        </p:nvGrpSpPr>
        <p:grpSpPr>
          <a:xfrm>
            <a:off x="6079040" y="2183100"/>
            <a:ext cx="2780899" cy="3666819"/>
            <a:chOff x="6079040" y="2183100"/>
            <a:chExt cx="2780899" cy="3666819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14C4947-7D36-AE48-AD68-A917615C944A}"/>
                </a:ext>
              </a:extLst>
            </p:cNvPr>
            <p:cNvSpPr txBox="1"/>
            <p:nvPr/>
          </p:nvSpPr>
          <p:spPr>
            <a:xfrm>
              <a:off x="6949567" y="2183100"/>
              <a:ext cx="12500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dirty="0">
                  <a:latin typeface="MARU Buri Beta" panose="020B0600000101010101" pitchFamily="34" charset="-127"/>
                  <a:ea typeface="MARU Buri Beta" panose="020B0600000101010101" pitchFamily="34" charset="-127"/>
                </a:rPr>
                <a:t>Survival</a:t>
              </a:r>
              <a:endParaRPr kumimoji="1" lang="ko-Kore-KR" altLang="en-US" dirty="0">
                <a:latin typeface="MARU Buri Beta" panose="020B0600000101010101" pitchFamily="34" charset="-127"/>
                <a:ea typeface="MARU Buri Beta" panose="020B0600000101010101" pitchFamily="34" charset="-127"/>
              </a:endParaRPr>
            </a:p>
          </p:txBody>
        </p: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2F0D8DAB-BF92-D742-B48A-B266437CA78D}"/>
                </a:ext>
              </a:extLst>
            </p:cNvPr>
            <p:cNvGrpSpPr/>
            <p:nvPr/>
          </p:nvGrpSpPr>
          <p:grpSpPr>
            <a:xfrm>
              <a:off x="6079040" y="2556497"/>
              <a:ext cx="2780899" cy="3293422"/>
              <a:chOff x="6079040" y="2556497"/>
              <a:chExt cx="2780899" cy="3293422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B34EF944-3FCA-7F4B-8212-DC171A7A65B9}"/>
                  </a:ext>
                </a:extLst>
              </p:cNvPr>
              <p:cNvSpPr/>
              <p:nvPr/>
            </p:nvSpPr>
            <p:spPr>
              <a:xfrm>
                <a:off x="6079040" y="4676200"/>
                <a:ext cx="2647811" cy="11737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100</a:t>
                </a:r>
                <a:r>
                  <a:rPr kumimoji="1" lang="ko-KR" altLang="en-US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 </a:t>
                </a: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epoch : 54.940 %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125 epoch : 55.920 %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150 epoch : 56.540 %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200 epoch : 57.120 %</a:t>
                </a:r>
              </a:p>
            </p:txBody>
          </p:sp>
          <p:pic>
            <p:nvPicPr>
              <p:cNvPr id="33" name="그림 32">
                <a:extLst>
                  <a:ext uri="{FF2B5EF4-FFF2-40B4-BE49-F238E27FC236}">
                    <a16:creationId xmlns:a16="http://schemas.microsoft.com/office/drawing/2014/main" id="{61CECE37-797A-EF47-8B38-55C09D3D5F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rcRect/>
              <a:stretch/>
            </p:blipFill>
            <p:spPr>
              <a:xfrm>
                <a:off x="6289228" y="2556497"/>
                <a:ext cx="2570711" cy="193753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65878661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8426092-14B6-3F41-BEDA-1FA918CC6810}"/>
              </a:ext>
            </a:extLst>
          </p:cNvPr>
          <p:cNvSpPr txBox="1"/>
          <p:nvPr/>
        </p:nvSpPr>
        <p:spPr>
          <a:xfrm>
            <a:off x="4549536" y="3115662"/>
            <a:ext cx="3564153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11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월 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16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일 화요일 </a:t>
            </a:r>
            <a:r>
              <a:rPr kumimoji="1" lang="ko-KR" altLang="en-US" b="1" u="sng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개인미팅</a:t>
            </a:r>
            <a:endParaRPr kumimoji="1" lang="en-US" altLang="ko-KR" b="1" u="sng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0170648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90CE72-C451-F647-B0EB-9967502E3A02}"/>
              </a:ext>
            </a:extLst>
          </p:cNvPr>
          <p:cNvSpPr txBox="1"/>
          <p:nvPr/>
        </p:nvSpPr>
        <p:spPr>
          <a:xfrm>
            <a:off x="106326" y="202019"/>
            <a:ext cx="11889731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덧셈</a:t>
            </a:r>
            <a:r>
              <a:rPr kumimoji="1" lang="en-US" altLang="ko-KR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&amp;</a:t>
            </a:r>
            <a:r>
              <a:rPr kumimoji="1" lang="ko-KR" altLang="en-US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곱셈 사칙연산 성능 확인</a:t>
            </a:r>
            <a:endParaRPr kumimoji="1" lang="en-US" altLang="ko-KR" b="1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31D68BC-EEE3-F346-8299-8D8FDF7EE2B0}"/>
              </a:ext>
            </a:extLst>
          </p:cNvPr>
          <p:cNvSpPr txBox="1"/>
          <p:nvPr/>
        </p:nvSpPr>
        <p:spPr>
          <a:xfrm>
            <a:off x="151134" y="926177"/>
            <a:ext cx="11889731" cy="1030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Cupy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사용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Gpu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사용량 향상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서바이벌 코드 수정 후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433AC60-6118-6544-A06E-5B474366020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79961" y="2624381"/>
            <a:ext cx="2428879" cy="1821659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09E0B039-55E6-634F-94E8-B13A3DDD5A68}"/>
              </a:ext>
            </a:extLst>
          </p:cNvPr>
          <p:cNvSpPr/>
          <p:nvPr/>
        </p:nvSpPr>
        <p:spPr>
          <a:xfrm>
            <a:off x="399355" y="4676201"/>
            <a:ext cx="2647811" cy="1173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100</a:t>
            </a:r>
            <a:r>
              <a:rPr kumimoji="1" lang="ko-KR" altLang="en-US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</a:t>
            </a:r>
            <a:r>
              <a:rPr kumimoji="1" lang="en-US" altLang="ko-KR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epoch : 27.680 %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125 epoch : 29.620 %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150 epoch : 30.040 %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200 epoch : 33.880 %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5E297A9-CD62-2D4C-A70E-35967F1843BC}"/>
              </a:ext>
            </a:extLst>
          </p:cNvPr>
          <p:cNvSpPr txBox="1"/>
          <p:nvPr/>
        </p:nvSpPr>
        <p:spPr>
          <a:xfrm>
            <a:off x="1379167" y="2183461"/>
            <a:ext cx="1250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Single</a:t>
            </a:r>
            <a:endParaRPr kumimoji="1" lang="ko-Kore-KR" altLang="en-US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268557D-C97C-AB40-9045-50D468201864}"/>
              </a:ext>
            </a:extLst>
          </p:cNvPr>
          <p:cNvGrpSpPr/>
          <p:nvPr/>
        </p:nvGrpSpPr>
        <p:grpSpPr>
          <a:xfrm>
            <a:off x="8939450" y="2183099"/>
            <a:ext cx="2812702" cy="3668400"/>
            <a:chOff x="3182390" y="2181800"/>
            <a:chExt cx="2812702" cy="3668119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0B12E4E-09BD-7E4E-B090-C5F0C9C3E6F1}"/>
                </a:ext>
              </a:extLst>
            </p:cNvPr>
            <p:cNvSpPr txBox="1"/>
            <p:nvPr/>
          </p:nvSpPr>
          <p:spPr>
            <a:xfrm>
              <a:off x="4106767" y="2181800"/>
              <a:ext cx="12500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dirty="0">
                  <a:latin typeface="MARU Buri Beta" panose="020B0600000101010101" pitchFamily="34" charset="-127"/>
                  <a:ea typeface="MARU Buri Beta" panose="020B0600000101010101" pitchFamily="34" charset="-127"/>
                </a:rPr>
                <a:t>Ensemble</a:t>
              </a:r>
              <a:endParaRPr kumimoji="1" lang="ko-Kore-KR" altLang="en-US" dirty="0">
                <a:latin typeface="MARU Buri Beta" panose="020B0600000101010101" pitchFamily="34" charset="-127"/>
                <a:ea typeface="MARU Buri Beta" panose="020B0600000101010101" pitchFamily="34" charset="-127"/>
              </a:endParaRP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F5777E6C-945E-9C43-9185-C305D2DFD60B}"/>
                </a:ext>
              </a:extLst>
            </p:cNvPr>
            <p:cNvGrpSpPr/>
            <p:nvPr/>
          </p:nvGrpSpPr>
          <p:grpSpPr>
            <a:xfrm>
              <a:off x="3182390" y="2567414"/>
              <a:ext cx="2812702" cy="3282505"/>
              <a:chOff x="3182390" y="2567414"/>
              <a:chExt cx="2812702" cy="3282505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81A7CAE5-9C35-0A49-921C-CBA951263AB8}"/>
                  </a:ext>
                </a:extLst>
              </p:cNvPr>
              <p:cNvSpPr/>
              <p:nvPr/>
            </p:nvSpPr>
            <p:spPr>
              <a:xfrm>
                <a:off x="3182390" y="4676200"/>
                <a:ext cx="2647811" cy="11737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100</a:t>
                </a:r>
                <a:r>
                  <a:rPr kumimoji="1" lang="ko-KR" altLang="en-US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 </a:t>
                </a: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epoch : 56.220 %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125 epoch : 57.900 %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150 epoch : 58.360 %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200 epoch : 58.860 %</a:t>
                </a:r>
              </a:p>
            </p:txBody>
          </p:sp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43C367C1-9175-1D4A-8959-3B93C1446D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/>
              <a:stretch/>
            </p:blipFill>
            <p:spPr>
              <a:xfrm>
                <a:off x="3411719" y="2567414"/>
                <a:ext cx="2583373" cy="1937381"/>
              </a:xfrm>
              <a:prstGeom prst="rect">
                <a:avLst/>
              </a:prstGeom>
            </p:spPr>
          </p:pic>
        </p:grp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A5463A3D-BA89-5C46-B907-32307EFBEACB}"/>
              </a:ext>
            </a:extLst>
          </p:cNvPr>
          <p:cNvGrpSpPr/>
          <p:nvPr/>
        </p:nvGrpSpPr>
        <p:grpSpPr>
          <a:xfrm>
            <a:off x="6079040" y="2183100"/>
            <a:ext cx="2791056" cy="3666819"/>
            <a:chOff x="6079040" y="2183100"/>
            <a:chExt cx="2791056" cy="3666819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4AED869-9686-F34B-A734-D568BA55809C}"/>
                </a:ext>
              </a:extLst>
            </p:cNvPr>
            <p:cNvSpPr txBox="1"/>
            <p:nvPr/>
          </p:nvSpPr>
          <p:spPr>
            <a:xfrm>
              <a:off x="6949567" y="2183100"/>
              <a:ext cx="12500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dirty="0">
                  <a:latin typeface="MARU Buri Beta" panose="020B0600000101010101" pitchFamily="34" charset="-127"/>
                  <a:ea typeface="MARU Buri Beta" panose="020B0600000101010101" pitchFamily="34" charset="-127"/>
                </a:rPr>
                <a:t>Survival</a:t>
              </a:r>
              <a:endParaRPr kumimoji="1" lang="ko-Kore-KR" altLang="en-US" dirty="0">
                <a:latin typeface="MARU Buri Beta" panose="020B0600000101010101" pitchFamily="34" charset="-127"/>
                <a:ea typeface="MARU Buri Beta" panose="020B0600000101010101" pitchFamily="34" charset="-127"/>
              </a:endParaRPr>
            </a:p>
          </p:txBody>
        </p: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28C06C7D-03D9-C348-8ED9-BF2C8B38DDF7}"/>
                </a:ext>
              </a:extLst>
            </p:cNvPr>
            <p:cNvGrpSpPr/>
            <p:nvPr/>
          </p:nvGrpSpPr>
          <p:grpSpPr>
            <a:xfrm>
              <a:off x="6079040" y="2556496"/>
              <a:ext cx="2791056" cy="3293423"/>
              <a:chOff x="6079040" y="2556496"/>
              <a:chExt cx="2791056" cy="3293423"/>
            </a:xfrm>
          </p:grpSpPr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F114BD30-0071-D24F-B1C3-803E0DBC6110}"/>
                  </a:ext>
                </a:extLst>
              </p:cNvPr>
              <p:cNvSpPr/>
              <p:nvPr/>
            </p:nvSpPr>
            <p:spPr>
              <a:xfrm>
                <a:off x="6079040" y="4676200"/>
                <a:ext cx="2647811" cy="11737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100</a:t>
                </a:r>
                <a:r>
                  <a:rPr kumimoji="1" lang="ko-KR" altLang="en-US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 </a:t>
                </a: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epoch : 40.980 %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125 epoch : 46.740 %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150 epoch : 54.240 %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200 epoch : 56.560 %</a:t>
                </a:r>
              </a:p>
            </p:txBody>
          </p:sp>
          <p:pic>
            <p:nvPicPr>
              <p:cNvPr id="19" name="그림 18">
                <a:extLst>
                  <a:ext uri="{FF2B5EF4-FFF2-40B4-BE49-F238E27FC236}">
                    <a16:creationId xmlns:a16="http://schemas.microsoft.com/office/drawing/2014/main" id="{5B463623-DCBD-974A-B620-CB18D644C2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rcRect/>
              <a:stretch/>
            </p:blipFill>
            <p:spPr>
              <a:xfrm>
                <a:off x="6282897" y="2556496"/>
                <a:ext cx="2587199" cy="1940400"/>
              </a:xfrm>
              <a:prstGeom prst="rect">
                <a:avLst/>
              </a:prstGeom>
            </p:spPr>
          </p:pic>
        </p:grp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547AC81E-D6F0-1842-950C-CAC844BFA6F8}"/>
              </a:ext>
            </a:extLst>
          </p:cNvPr>
          <p:cNvGrpSpPr/>
          <p:nvPr/>
        </p:nvGrpSpPr>
        <p:grpSpPr>
          <a:xfrm>
            <a:off x="3259765" y="2183100"/>
            <a:ext cx="2764885" cy="3668119"/>
            <a:chOff x="8726851" y="2181800"/>
            <a:chExt cx="2764885" cy="3668119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D7F7DC8-C518-C242-9CFF-0F1D2A619620}"/>
                </a:ext>
              </a:extLst>
            </p:cNvPr>
            <p:cNvSpPr txBox="1"/>
            <p:nvPr/>
          </p:nvSpPr>
          <p:spPr>
            <a:xfrm>
              <a:off x="9578767" y="2181800"/>
              <a:ext cx="12500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dirty="0">
                  <a:latin typeface="MARU Buri Beta" panose="020B0600000101010101" pitchFamily="34" charset="-127"/>
                  <a:ea typeface="MARU Buri Beta" panose="020B0600000101010101" pitchFamily="34" charset="-127"/>
                </a:rPr>
                <a:t>Real</a:t>
              </a:r>
              <a:endParaRPr kumimoji="1" lang="ko-Kore-KR" altLang="en-US" dirty="0">
                <a:latin typeface="MARU Buri Beta" panose="020B0600000101010101" pitchFamily="34" charset="-127"/>
                <a:ea typeface="MARU Buri Beta" panose="020B0600000101010101" pitchFamily="34" charset="-127"/>
              </a:endParaRP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EBEF0E70-9CDA-ED4B-A16E-0E047B3A1318}"/>
                </a:ext>
              </a:extLst>
            </p:cNvPr>
            <p:cNvGrpSpPr/>
            <p:nvPr/>
          </p:nvGrpSpPr>
          <p:grpSpPr>
            <a:xfrm>
              <a:off x="8726851" y="2556498"/>
              <a:ext cx="2764885" cy="3293421"/>
              <a:chOff x="8726851" y="2556498"/>
              <a:chExt cx="2764885" cy="3293421"/>
            </a:xfrm>
          </p:grpSpPr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59BA6C50-8009-704E-BAA6-6208FA2E44B7}"/>
                  </a:ext>
                </a:extLst>
              </p:cNvPr>
              <p:cNvSpPr/>
              <p:nvPr/>
            </p:nvSpPr>
            <p:spPr>
              <a:xfrm>
                <a:off x="8726851" y="4676200"/>
                <a:ext cx="2647811" cy="11737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100</a:t>
                </a:r>
                <a:r>
                  <a:rPr kumimoji="1" lang="ko-KR" altLang="en-US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 </a:t>
                </a: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epoch : 43.320 %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125 epoch : 48.400 %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150 epoch : 51.740 %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200 epoch : 55.360 %</a:t>
                </a:r>
              </a:p>
            </p:txBody>
          </p:sp>
          <p:pic>
            <p:nvPicPr>
              <p:cNvPr id="21" name="그림 20">
                <a:extLst>
                  <a:ext uri="{FF2B5EF4-FFF2-40B4-BE49-F238E27FC236}">
                    <a16:creationId xmlns:a16="http://schemas.microsoft.com/office/drawing/2014/main" id="{BEE647BE-FA42-834D-81EF-04A9E071A6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rcRect/>
              <a:stretch/>
            </p:blipFill>
            <p:spPr>
              <a:xfrm>
                <a:off x="8915830" y="2556498"/>
                <a:ext cx="2575906" cy="193753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39698166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90CE72-C451-F647-B0EB-9967502E3A02}"/>
              </a:ext>
            </a:extLst>
          </p:cNvPr>
          <p:cNvSpPr txBox="1"/>
          <p:nvPr/>
        </p:nvSpPr>
        <p:spPr>
          <a:xfrm>
            <a:off x="106326" y="202019"/>
            <a:ext cx="11889731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덧셈</a:t>
            </a:r>
            <a:r>
              <a:rPr kumimoji="1" lang="en-US" altLang="ko-KR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&amp;</a:t>
            </a:r>
            <a:r>
              <a:rPr kumimoji="1" lang="ko-KR" altLang="en-US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곱셈 사칙연산 성능 확인</a:t>
            </a:r>
            <a:endParaRPr kumimoji="1" lang="en-US" altLang="ko-KR" b="1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31D68BC-EEE3-F346-8299-8D8FDF7EE2B0}"/>
              </a:ext>
            </a:extLst>
          </p:cNvPr>
          <p:cNvSpPr txBox="1"/>
          <p:nvPr/>
        </p:nvSpPr>
        <p:spPr>
          <a:xfrm>
            <a:off x="-309743" y="4768188"/>
            <a:ext cx="1392356" cy="628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800" b="1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Cupy</a:t>
            </a:r>
            <a:r>
              <a:rPr kumimoji="1" lang="ko-KR" altLang="en-US" sz="800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사용</a:t>
            </a:r>
            <a:endParaRPr kumimoji="1" lang="en-US" altLang="ko-KR" sz="800" b="1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800" b="1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Gpu</a:t>
            </a:r>
            <a:r>
              <a:rPr kumimoji="1" lang="ko-KR" altLang="en-US" sz="800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사용량 향상</a:t>
            </a:r>
            <a:endParaRPr kumimoji="1" lang="en-US" altLang="ko-KR" sz="800" b="1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ko-KR" altLang="en-US" sz="800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서바이벌 코드 수정 후</a:t>
            </a:r>
            <a:endParaRPr kumimoji="1" lang="en-US" altLang="ko-KR" sz="800" b="1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3044AF6D-25A2-E948-82C3-554FFDEEC5A5}"/>
              </a:ext>
            </a:extLst>
          </p:cNvPr>
          <p:cNvGrpSpPr/>
          <p:nvPr/>
        </p:nvGrpSpPr>
        <p:grpSpPr>
          <a:xfrm>
            <a:off x="955388" y="4051019"/>
            <a:ext cx="2225310" cy="2611996"/>
            <a:chOff x="306365" y="3429362"/>
            <a:chExt cx="2709485" cy="3396064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E433AC60-6118-6544-A06E-5B47436602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586971" y="3870282"/>
              <a:ext cx="2428879" cy="1821659"/>
            </a:xfrm>
            <a:prstGeom prst="rect">
              <a:avLst/>
            </a:prstGeom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9E0B039-55E6-634F-94E8-B13A3DDD5A68}"/>
                </a:ext>
              </a:extLst>
            </p:cNvPr>
            <p:cNvSpPr/>
            <p:nvPr/>
          </p:nvSpPr>
          <p:spPr>
            <a:xfrm>
              <a:off x="306365" y="5922102"/>
              <a:ext cx="2647811" cy="9033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742950" lvl="1" indent="-285750">
                <a:lnSpc>
                  <a:spcPct val="150000"/>
                </a:lnSpc>
                <a:buFontTx/>
                <a:buChar char="-"/>
              </a:pPr>
              <a:r>
                <a:rPr kumimoji="1" lang="en-US" altLang="ko-KR" sz="900" dirty="0">
                  <a:solidFill>
                    <a:srgbClr val="3D3D3D"/>
                  </a:solidFill>
                  <a:latin typeface="NanumSquareRound Regular" panose="020B0600000101010101" pitchFamily="34" charset="-127"/>
                  <a:ea typeface="NanumSquareRound Regular" panose="020B0600000101010101" pitchFamily="34" charset="-127"/>
                </a:rPr>
                <a:t>100</a:t>
              </a:r>
              <a:r>
                <a:rPr kumimoji="1" lang="ko-KR" altLang="en-US" sz="900" dirty="0">
                  <a:solidFill>
                    <a:srgbClr val="3D3D3D"/>
                  </a:solidFill>
                  <a:latin typeface="NanumSquareRound Regular" panose="020B0600000101010101" pitchFamily="34" charset="-127"/>
                  <a:ea typeface="NanumSquareRound Regular" panose="020B0600000101010101" pitchFamily="34" charset="-127"/>
                </a:rPr>
                <a:t> </a:t>
              </a:r>
              <a:r>
                <a:rPr kumimoji="1" lang="en-US" altLang="ko-KR" sz="900" dirty="0">
                  <a:solidFill>
                    <a:srgbClr val="3D3D3D"/>
                  </a:solidFill>
                  <a:latin typeface="NanumSquareRound Regular" panose="020B0600000101010101" pitchFamily="34" charset="-127"/>
                  <a:ea typeface="NanumSquareRound Regular" panose="020B0600000101010101" pitchFamily="34" charset="-127"/>
                </a:rPr>
                <a:t>epoch : 27.680 %</a:t>
              </a:r>
            </a:p>
            <a:p>
              <a:pPr marL="742950" lvl="1" indent="-285750">
                <a:lnSpc>
                  <a:spcPct val="150000"/>
                </a:lnSpc>
                <a:buFontTx/>
                <a:buChar char="-"/>
              </a:pPr>
              <a:r>
                <a:rPr kumimoji="1" lang="en-US" altLang="ko-KR" sz="900" dirty="0">
                  <a:solidFill>
                    <a:srgbClr val="3D3D3D"/>
                  </a:solidFill>
                  <a:latin typeface="NanumSquareRound Regular" panose="020B0600000101010101" pitchFamily="34" charset="-127"/>
                  <a:ea typeface="NanumSquareRound Regular" panose="020B0600000101010101" pitchFamily="34" charset="-127"/>
                </a:rPr>
                <a:t>125 epoch : 29.620 %</a:t>
              </a:r>
            </a:p>
            <a:p>
              <a:pPr marL="742950" lvl="1" indent="-285750">
                <a:lnSpc>
                  <a:spcPct val="150000"/>
                </a:lnSpc>
                <a:buFontTx/>
                <a:buChar char="-"/>
              </a:pPr>
              <a:r>
                <a:rPr kumimoji="1" lang="en-US" altLang="ko-KR" sz="900" dirty="0">
                  <a:solidFill>
                    <a:srgbClr val="3D3D3D"/>
                  </a:solidFill>
                  <a:latin typeface="NanumSquareRound Regular" panose="020B0600000101010101" pitchFamily="34" charset="-127"/>
                  <a:ea typeface="NanumSquareRound Regular" panose="020B0600000101010101" pitchFamily="34" charset="-127"/>
                </a:rPr>
                <a:t>150 epoch : 30.040 %</a:t>
              </a:r>
            </a:p>
            <a:p>
              <a:pPr marL="742950" lvl="1" indent="-285750">
                <a:lnSpc>
                  <a:spcPct val="150000"/>
                </a:lnSpc>
                <a:buFontTx/>
                <a:buChar char="-"/>
              </a:pPr>
              <a:r>
                <a:rPr kumimoji="1" lang="en-US" altLang="ko-KR" sz="900" dirty="0">
                  <a:solidFill>
                    <a:srgbClr val="3D3D3D"/>
                  </a:solidFill>
                  <a:latin typeface="NanumSquareRound Regular" panose="020B0600000101010101" pitchFamily="34" charset="-127"/>
                  <a:ea typeface="NanumSquareRound Regular" panose="020B0600000101010101" pitchFamily="34" charset="-127"/>
                </a:rPr>
                <a:t>200 epoch : 33.880 %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5E297A9-CD62-2D4C-A70E-35967F1843BC}"/>
                </a:ext>
              </a:extLst>
            </p:cNvPr>
            <p:cNvSpPr txBox="1"/>
            <p:nvPr/>
          </p:nvSpPr>
          <p:spPr>
            <a:xfrm>
              <a:off x="1286177" y="3429362"/>
              <a:ext cx="1250035" cy="400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400" dirty="0">
                  <a:latin typeface="MARU Buri Beta" panose="020B0600000101010101" pitchFamily="34" charset="-127"/>
                  <a:ea typeface="MARU Buri Beta" panose="020B0600000101010101" pitchFamily="34" charset="-127"/>
                </a:rPr>
                <a:t>Single</a:t>
              </a:r>
              <a:endParaRPr kumimoji="1" lang="ko-Kore-KR" altLang="en-US" sz="1400" dirty="0">
                <a:latin typeface="MARU Buri Beta" panose="020B0600000101010101" pitchFamily="34" charset="-127"/>
                <a:ea typeface="MARU Buri Beta" panose="020B0600000101010101" pitchFamily="34" charset="-127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268557D-C97C-AB40-9045-50D468201864}"/>
              </a:ext>
            </a:extLst>
          </p:cNvPr>
          <p:cNvGrpSpPr/>
          <p:nvPr/>
        </p:nvGrpSpPr>
        <p:grpSpPr>
          <a:xfrm>
            <a:off x="9495482" y="4051083"/>
            <a:ext cx="2310083" cy="2613421"/>
            <a:chOff x="3182390" y="2181800"/>
            <a:chExt cx="2812702" cy="339765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0B12E4E-09BD-7E4E-B090-C5F0C9C3E6F1}"/>
                </a:ext>
              </a:extLst>
            </p:cNvPr>
            <p:cNvSpPr txBox="1"/>
            <p:nvPr/>
          </p:nvSpPr>
          <p:spPr>
            <a:xfrm>
              <a:off x="4106767" y="2181800"/>
              <a:ext cx="1250034" cy="4001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400" dirty="0">
                  <a:latin typeface="MARU Buri Beta" panose="020B0600000101010101" pitchFamily="34" charset="-127"/>
                  <a:ea typeface="MARU Buri Beta" panose="020B0600000101010101" pitchFamily="34" charset="-127"/>
                </a:rPr>
                <a:t>Ensemble</a:t>
              </a:r>
              <a:endParaRPr kumimoji="1" lang="ko-Kore-KR" altLang="en-US" sz="1400" dirty="0">
                <a:latin typeface="MARU Buri Beta" panose="020B0600000101010101" pitchFamily="34" charset="-127"/>
                <a:ea typeface="MARU Buri Beta" panose="020B0600000101010101" pitchFamily="34" charset="-127"/>
              </a:endParaRP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F5777E6C-945E-9C43-9185-C305D2DFD60B}"/>
                </a:ext>
              </a:extLst>
            </p:cNvPr>
            <p:cNvGrpSpPr/>
            <p:nvPr/>
          </p:nvGrpSpPr>
          <p:grpSpPr>
            <a:xfrm>
              <a:off x="3182390" y="2567414"/>
              <a:ext cx="2812702" cy="3012041"/>
              <a:chOff x="3182390" y="2567414"/>
              <a:chExt cx="2812702" cy="3012041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81A7CAE5-9C35-0A49-921C-CBA951263AB8}"/>
                  </a:ext>
                </a:extLst>
              </p:cNvPr>
              <p:cNvSpPr/>
              <p:nvPr/>
            </p:nvSpPr>
            <p:spPr>
              <a:xfrm>
                <a:off x="3182390" y="4676200"/>
                <a:ext cx="2647811" cy="90325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100</a:t>
                </a:r>
                <a:r>
                  <a:rPr kumimoji="1" lang="ko-KR" altLang="en-US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 </a:t>
                </a:r>
                <a:r>
                  <a:rPr kumimoji="1" lang="en-US" altLang="ko-KR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epoch : 56.220 %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125 epoch : 57.900 %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150 epoch : 58.360 %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200 epoch : 58.860 %</a:t>
                </a:r>
              </a:p>
            </p:txBody>
          </p:sp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43C367C1-9175-1D4A-8959-3B93C1446D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/>
              <a:stretch/>
            </p:blipFill>
            <p:spPr>
              <a:xfrm>
                <a:off x="3411719" y="2567414"/>
                <a:ext cx="2583373" cy="1937381"/>
              </a:xfrm>
              <a:prstGeom prst="rect">
                <a:avLst/>
              </a:prstGeom>
            </p:spPr>
          </p:pic>
        </p:grp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A5463A3D-BA89-5C46-B907-32307EFBEACB}"/>
              </a:ext>
            </a:extLst>
          </p:cNvPr>
          <p:cNvGrpSpPr/>
          <p:nvPr/>
        </p:nvGrpSpPr>
        <p:grpSpPr>
          <a:xfrm>
            <a:off x="6635072" y="4050740"/>
            <a:ext cx="2292305" cy="2612273"/>
            <a:chOff x="6079040" y="2183100"/>
            <a:chExt cx="2791056" cy="3396424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4AED869-9686-F34B-A734-D568BA55809C}"/>
                </a:ext>
              </a:extLst>
            </p:cNvPr>
            <p:cNvSpPr txBox="1"/>
            <p:nvPr/>
          </p:nvSpPr>
          <p:spPr>
            <a:xfrm>
              <a:off x="6949567" y="2183100"/>
              <a:ext cx="1250034" cy="400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400" dirty="0">
                  <a:latin typeface="MARU Buri Beta" panose="020B0600000101010101" pitchFamily="34" charset="-127"/>
                  <a:ea typeface="MARU Buri Beta" panose="020B0600000101010101" pitchFamily="34" charset="-127"/>
                </a:rPr>
                <a:t>Survival</a:t>
              </a:r>
              <a:endParaRPr kumimoji="1" lang="ko-Kore-KR" altLang="en-US" sz="1400" dirty="0">
                <a:latin typeface="MARU Buri Beta" panose="020B0600000101010101" pitchFamily="34" charset="-127"/>
                <a:ea typeface="MARU Buri Beta" panose="020B0600000101010101" pitchFamily="34" charset="-127"/>
              </a:endParaRPr>
            </a:p>
          </p:txBody>
        </p: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28C06C7D-03D9-C348-8ED9-BF2C8B38DDF7}"/>
                </a:ext>
              </a:extLst>
            </p:cNvPr>
            <p:cNvGrpSpPr/>
            <p:nvPr/>
          </p:nvGrpSpPr>
          <p:grpSpPr>
            <a:xfrm>
              <a:off x="6079040" y="2556496"/>
              <a:ext cx="2791056" cy="3023028"/>
              <a:chOff x="6079040" y="2556496"/>
              <a:chExt cx="2791056" cy="3023028"/>
            </a:xfrm>
          </p:grpSpPr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F114BD30-0071-D24F-B1C3-803E0DBC6110}"/>
                  </a:ext>
                </a:extLst>
              </p:cNvPr>
              <p:cNvSpPr/>
              <p:nvPr/>
            </p:nvSpPr>
            <p:spPr>
              <a:xfrm>
                <a:off x="6079040" y="4676200"/>
                <a:ext cx="2647811" cy="9033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100</a:t>
                </a:r>
                <a:r>
                  <a:rPr kumimoji="1" lang="ko-KR" altLang="en-US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 </a:t>
                </a:r>
                <a:r>
                  <a:rPr kumimoji="1" lang="en-US" altLang="ko-KR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epoch : 40.980 %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125 epoch : 46.740 %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150 epoch : 54.240 %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200 epoch : 56.560 %</a:t>
                </a:r>
              </a:p>
            </p:txBody>
          </p:sp>
          <p:pic>
            <p:nvPicPr>
              <p:cNvPr id="19" name="그림 18">
                <a:extLst>
                  <a:ext uri="{FF2B5EF4-FFF2-40B4-BE49-F238E27FC236}">
                    <a16:creationId xmlns:a16="http://schemas.microsoft.com/office/drawing/2014/main" id="{5B463623-DCBD-974A-B620-CB18D644C2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rcRect/>
              <a:stretch/>
            </p:blipFill>
            <p:spPr>
              <a:xfrm>
                <a:off x="6282897" y="2556496"/>
                <a:ext cx="2587199" cy="1940400"/>
              </a:xfrm>
              <a:prstGeom prst="rect">
                <a:avLst/>
              </a:prstGeom>
            </p:spPr>
          </p:pic>
        </p:grp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4497AC76-7D3E-274C-BFEB-C78AA656DB21}"/>
              </a:ext>
            </a:extLst>
          </p:cNvPr>
          <p:cNvSpPr txBox="1"/>
          <p:nvPr/>
        </p:nvSpPr>
        <p:spPr>
          <a:xfrm>
            <a:off x="-321517" y="1464492"/>
            <a:ext cx="1539674" cy="628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800" b="1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Numpy</a:t>
            </a:r>
            <a:r>
              <a:rPr kumimoji="1" lang="ko-KR" altLang="en-US" sz="800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사용</a:t>
            </a:r>
            <a:endParaRPr kumimoji="1" lang="en-US" altLang="ko-KR" sz="800" b="1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800" b="1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Gpu</a:t>
            </a:r>
            <a:r>
              <a:rPr kumimoji="1" lang="ko-KR" altLang="en-US" sz="800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사용량 적음</a:t>
            </a:r>
            <a:endParaRPr kumimoji="1" lang="en-US" altLang="ko-KR" sz="800" b="1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ko-KR" altLang="en-US" sz="800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서바이벌 코드 수정 후</a:t>
            </a:r>
            <a:endParaRPr kumimoji="1" lang="en-US" altLang="ko-KR" sz="800" b="1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06E62991-13E4-B341-B19A-46CF7FCB3416}"/>
              </a:ext>
            </a:extLst>
          </p:cNvPr>
          <p:cNvGrpSpPr/>
          <p:nvPr/>
        </p:nvGrpSpPr>
        <p:grpSpPr>
          <a:xfrm>
            <a:off x="964063" y="744933"/>
            <a:ext cx="2227206" cy="2611996"/>
            <a:chOff x="463585" y="-83275"/>
            <a:chExt cx="2711793" cy="3396064"/>
          </a:xfrm>
        </p:grpSpPr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7D9BC488-66C3-9040-850F-3947CCDC064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44191" y="327075"/>
              <a:ext cx="2431187" cy="1884589"/>
            </a:xfrm>
            <a:prstGeom prst="rect">
              <a:avLst/>
            </a:prstGeom>
          </p:spPr>
        </p:pic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4B0D346F-081F-CA46-B928-A935809DC0EC}"/>
                </a:ext>
              </a:extLst>
            </p:cNvPr>
            <p:cNvSpPr/>
            <p:nvPr/>
          </p:nvSpPr>
          <p:spPr>
            <a:xfrm>
              <a:off x="463585" y="2409465"/>
              <a:ext cx="2647811" cy="9033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742950" lvl="1" indent="-285750">
                <a:lnSpc>
                  <a:spcPct val="150000"/>
                </a:lnSpc>
                <a:buFontTx/>
                <a:buChar char="-"/>
              </a:pPr>
              <a:r>
                <a:rPr kumimoji="1" lang="en-US" altLang="ko-KR" sz="900" dirty="0">
                  <a:solidFill>
                    <a:srgbClr val="3D3D3D"/>
                  </a:solidFill>
                  <a:latin typeface="NanumSquareRound Regular" panose="020B0600000101010101" pitchFamily="34" charset="-127"/>
                  <a:ea typeface="NanumSquareRound Regular" panose="020B0600000101010101" pitchFamily="34" charset="-127"/>
                </a:rPr>
                <a:t>100</a:t>
              </a:r>
              <a:r>
                <a:rPr kumimoji="1" lang="ko-KR" altLang="en-US" sz="900" dirty="0">
                  <a:solidFill>
                    <a:srgbClr val="3D3D3D"/>
                  </a:solidFill>
                  <a:latin typeface="NanumSquareRound Regular" panose="020B0600000101010101" pitchFamily="34" charset="-127"/>
                  <a:ea typeface="NanumSquareRound Regular" panose="020B0600000101010101" pitchFamily="34" charset="-127"/>
                </a:rPr>
                <a:t> </a:t>
              </a:r>
              <a:r>
                <a:rPr kumimoji="1" lang="en-US" altLang="ko-KR" sz="900" dirty="0">
                  <a:solidFill>
                    <a:srgbClr val="3D3D3D"/>
                  </a:solidFill>
                  <a:latin typeface="NanumSquareRound Regular" panose="020B0600000101010101" pitchFamily="34" charset="-127"/>
                  <a:ea typeface="NanumSquareRound Regular" panose="020B0600000101010101" pitchFamily="34" charset="-127"/>
                </a:rPr>
                <a:t>epoch : 26.560 %</a:t>
              </a:r>
            </a:p>
            <a:p>
              <a:pPr marL="742950" lvl="1" indent="-285750">
                <a:lnSpc>
                  <a:spcPct val="150000"/>
                </a:lnSpc>
                <a:buFontTx/>
                <a:buChar char="-"/>
              </a:pPr>
              <a:r>
                <a:rPr kumimoji="1" lang="en-US" altLang="ko-KR" sz="900" dirty="0">
                  <a:solidFill>
                    <a:srgbClr val="3D3D3D"/>
                  </a:solidFill>
                  <a:latin typeface="NanumSquareRound Regular" panose="020B0600000101010101" pitchFamily="34" charset="-127"/>
                  <a:ea typeface="NanumSquareRound Regular" panose="020B0600000101010101" pitchFamily="34" charset="-127"/>
                </a:rPr>
                <a:t>125 epoch : 45.760 %</a:t>
              </a:r>
            </a:p>
            <a:p>
              <a:pPr marL="742950" lvl="1" indent="-285750">
                <a:lnSpc>
                  <a:spcPct val="150000"/>
                </a:lnSpc>
                <a:buFontTx/>
                <a:buChar char="-"/>
              </a:pPr>
              <a:r>
                <a:rPr kumimoji="1" lang="en-US" altLang="ko-KR" sz="900" dirty="0">
                  <a:solidFill>
                    <a:srgbClr val="3D3D3D"/>
                  </a:solidFill>
                  <a:latin typeface="NanumSquareRound Regular" panose="020B0600000101010101" pitchFamily="34" charset="-127"/>
                  <a:ea typeface="NanumSquareRound Regular" panose="020B0600000101010101" pitchFamily="34" charset="-127"/>
                </a:rPr>
                <a:t>150 epoch : 49.900 %</a:t>
              </a:r>
            </a:p>
            <a:p>
              <a:pPr marL="742950" lvl="1" indent="-285750">
                <a:lnSpc>
                  <a:spcPct val="150000"/>
                </a:lnSpc>
                <a:buFontTx/>
                <a:buChar char="-"/>
              </a:pPr>
              <a:r>
                <a:rPr kumimoji="1" lang="en-US" altLang="ko-KR" sz="900" dirty="0">
                  <a:solidFill>
                    <a:srgbClr val="3D3D3D"/>
                  </a:solidFill>
                  <a:latin typeface="NanumSquareRound Regular" panose="020B0600000101010101" pitchFamily="34" charset="-127"/>
                  <a:ea typeface="NanumSquareRound Regular" panose="020B0600000101010101" pitchFamily="34" charset="-127"/>
                </a:rPr>
                <a:t>200 epoch : 49.780 %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8560BA0-69D4-3947-8545-11B4AD623C15}"/>
                </a:ext>
              </a:extLst>
            </p:cNvPr>
            <p:cNvSpPr txBox="1"/>
            <p:nvPr/>
          </p:nvSpPr>
          <p:spPr>
            <a:xfrm>
              <a:off x="1443397" y="-83275"/>
              <a:ext cx="1250034" cy="400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400" dirty="0">
                  <a:latin typeface="MARU Buri Beta" panose="020B0600000101010101" pitchFamily="34" charset="-127"/>
                  <a:ea typeface="MARU Buri Beta" panose="020B0600000101010101" pitchFamily="34" charset="-127"/>
                </a:rPr>
                <a:t>Single</a:t>
              </a:r>
              <a:endParaRPr kumimoji="1" lang="ko-Kore-KR" altLang="en-US" sz="1400" dirty="0">
                <a:latin typeface="MARU Buri Beta" panose="020B0600000101010101" pitchFamily="34" charset="-127"/>
                <a:ea typeface="MARU Buri Beta" panose="020B0600000101010101" pitchFamily="34" charset="-127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D05958B6-90A2-9F46-9F8C-59DD254BB51E}"/>
              </a:ext>
            </a:extLst>
          </p:cNvPr>
          <p:cNvGrpSpPr/>
          <p:nvPr/>
        </p:nvGrpSpPr>
        <p:grpSpPr>
          <a:xfrm>
            <a:off x="6609694" y="711387"/>
            <a:ext cx="2310083" cy="2613273"/>
            <a:chOff x="3182390" y="2181800"/>
            <a:chExt cx="2812702" cy="3397724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BD8EDCC-3B80-2648-8C8B-416B42CE79E1}"/>
                </a:ext>
              </a:extLst>
            </p:cNvPr>
            <p:cNvSpPr txBox="1"/>
            <p:nvPr/>
          </p:nvSpPr>
          <p:spPr>
            <a:xfrm>
              <a:off x="4106767" y="2181800"/>
              <a:ext cx="1250034" cy="400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400" dirty="0">
                  <a:latin typeface="MARU Buri Beta" panose="020B0600000101010101" pitchFamily="34" charset="-127"/>
                  <a:ea typeface="MARU Buri Beta" panose="020B0600000101010101" pitchFamily="34" charset="-127"/>
                </a:rPr>
                <a:t>Ensemble</a:t>
              </a:r>
              <a:endParaRPr kumimoji="1" lang="ko-Kore-KR" altLang="en-US" sz="1400" dirty="0">
                <a:latin typeface="MARU Buri Beta" panose="020B0600000101010101" pitchFamily="34" charset="-127"/>
                <a:ea typeface="MARU Buri Beta" panose="020B0600000101010101" pitchFamily="34" charset="-127"/>
              </a:endParaRPr>
            </a:p>
          </p:txBody>
        </p:sp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E5244AD2-16CC-1542-8216-C49CC6D2C1C5}"/>
                </a:ext>
              </a:extLst>
            </p:cNvPr>
            <p:cNvGrpSpPr/>
            <p:nvPr/>
          </p:nvGrpSpPr>
          <p:grpSpPr>
            <a:xfrm>
              <a:off x="3182390" y="2567340"/>
              <a:ext cx="2812702" cy="3012184"/>
              <a:chOff x="3182390" y="2567340"/>
              <a:chExt cx="2812702" cy="3012184"/>
            </a:xfrm>
          </p:grpSpPr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EA3BCC06-49BA-FF4F-8168-8480A05ADE02}"/>
                  </a:ext>
                </a:extLst>
              </p:cNvPr>
              <p:cNvSpPr/>
              <p:nvPr/>
            </p:nvSpPr>
            <p:spPr>
              <a:xfrm>
                <a:off x="3182390" y="4676200"/>
                <a:ext cx="2647811" cy="9033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100</a:t>
                </a:r>
                <a:r>
                  <a:rPr kumimoji="1" lang="ko-KR" altLang="en-US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 </a:t>
                </a:r>
                <a:r>
                  <a:rPr kumimoji="1" lang="en-US" altLang="ko-KR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epoch : 50.280 %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125 epoch : 51.720 %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150 epoch : 52.880 %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200 epoch : 53.540 %</a:t>
                </a:r>
              </a:p>
            </p:txBody>
          </p:sp>
          <p:pic>
            <p:nvPicPr>
              <p:cNvPr id="37" name="그림 36">
                <a:extLst>
                  <a:ext uri="{FF2B5EF4-FFF2-40B4-BE49-F238E27FC236}">
                    <a16:creationId xmlns:a16="http://schemas.microsoft.com/office/drawing/2014/main" id="{11C7A255-29C7-F847-BE79-D8A6FE2F18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411719" y="2567340"/>
                <a:ext cx="2583373" cy="1937530"/>
              </a:xfrm>
              <a:prstGeom prst="rect">
                <a:avLst/>
              </a:prstGeom>
            </p:spPr>
          </p:pic>
        </p:grp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7B83E0AD-966B-1F4F-9E4C-FBC15E8CCA2F}"/>
              </a:ext>
            </a:extLst>
          </p:cNvPr>
          <p:cNvGrpSpPr/>
          <p:nvPr/>
        </p:nvGrpSpPr>
        <p:grpSpPr>
          <a:xfrm>
            <a:off x="3749285" y="746785"/>
            <a:ext cx="2273877" cy="2613273"/>
            <a:chOff x="8726851" y="2181800"/>
            <a:chExt cx="2768619" cy="3397724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0315BD57-ECF5-2B4E-A086-D632C898ABFC}"/>
                </a:ext>
              </a:extLst>
            </p:cNvPr>
            <p:cNvSpPr txBox="1"/>
            <p:nvPr/>
          </p:nvSpPr>
          <p:spPr>
            <a:xfrm>
              <a:off x="9578767" y="2181800"/>
              <a:ext cx="1250035" cy="400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400" dirty="0">
                  <a:latin typeface="MARU Buri Beta" panose="020B0600000101010101" pitchFamily="34" charset="-127"/>
                  <a:ea typeface="MARU Buri Beta" panose="020B0600000101010101" pitchFamily="34" charset="-127"/>
                </a:rPr>
                <a:t>Real</a:t>
              </a:r>
              <a:endParaRPr kumimoji="1" lang="ko-Kore-KR" altLang="en-US" sz="1400" dirty="0">
                <a:latin typeface="MARU Buri Beta" panose="020B0600000101010101" pitchFamily="34" charset="-127"/>
                <a:ea typeface="MARU Buri Beta" panose="020B0600000101010101" pitchFamily="34" charset="-127"/>
              </a:endParaRPr>
            </a:p>
          </p:txBody>
        </p: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BCB8DE25-5463-314F-9FD2-8D320C8BF59F}"/>
                </a:ext>
              </a:extLst>
            </p:cNvPr>
            <p:cNvGrpSpPr/>
            <p:nvPr/>
          </p:nvGrpSpPr>
          <p:grpSpPr>
            <a:xfrm>
              <a:off x="8726851" y="2556498"/>
              <a:ext cx="2768619" cy="3023026"/>
              <a:chOff x="8726851" y="2556498"/>
              <a:chExt cx="2768619" cy="3023026"/>
            </a:xfrm>
          </p:grpSpPr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DA897497-E5FC-3A4E-8169-F8B604926B5D}"/>
                  </a:ext>
                </a:extLst>
              </p:cNvPr>
              <p:cNvSpPr/>
              <p:nvPr/>
            </p:nvSpPr>
            <p:spPr>
              <a:xfrm>
                <a:off x="8726851" y="4676200"/>
                <a:ext cx="2647811" cy="9033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100</a:t>
                </a:r>
                <a:r>
                  <a:rPr kumimoji="1" lang="ko-KR" altLang="en-US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 </a:t>
                </a:r>
                <a:r>
                  <a:rPr kumimoji="1" lang="en-US" altLang="ko-KR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epoch : 43.380 %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125 epoch : 46.820 %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150 epoch : 50.280 %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200 epoch : 52.140 %</a:t>
                </a:r>
              </a:p>
            </p:txBody>
          </p:sp>
          <p:pic>
            <p:nvPicPr>
              <p:cNvPr id="42" name="그림 41">
                <a:extLst>
                  <a:ext uri="{FF2B5EF4-FFF2-40B4-BE49-F238E27FC236}">
                    <a16:creationId xmlns:a16="http://schemas.microsoft.com/office/drawing/2014/main" id="{AACECBEE-EFCC-854D-9182-27F08D1546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912097" y="2556498"/>
                <a:ext cx="2583373" cy="1937530"/>
              </a:xfrm>
              <a:prstGeom prst="rect">
                <a:avLst/>
              </a:prstGeom>
            </p:spPr>
          </p:pic>
        </p:grp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A0F5D16A-EBED-4B49-AB28-713810A0B521}"/>
              </a:ext>
            </a:extLst>
          </p:cNvPr>
          <p:cNvGrpSpPr/>
          <p:nvPr/>
        </p:nvGrpSpPr>
        <p:grpSpPr>
          <a:xfrm>
            <a:off x="9493355" y="746487"/>
            <a:ext cx="2283963" cy="2612273"/>
            <a:chOff x="6079040" y="2183100"/>
            <a:chExt cx="2780899" cy="3396424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35FFCF9-06FE-F94B-A67A-349DA4021709}"/>
                </a:ext>
              </a:extLst>
            </p:cNvPr>
            <p:cNvSpPr txBox="1"/>
            <p:nvPr/>
          </p:nvSpPr>
          <p:spPr>
            <a:xfrm>
              <a:off x="6949567" y="2183100"/>
              <a:ext cx="1250034" cy="400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400" dirty="0">
                  <a:latin typeface="MARU Buri Beta" panose="020B0600000101010101" pitchFamily="34" charset="-127"/>
                  <a:ea typeface="MARU Buri Beta" panose="020B0600000101010101" pitchFamily="34" charset="-127"/>
                </a:rPr>
                <a:t>Survival</a:t>
              </a:r>
              <a:endParaRPr kumimoji="1" lang="ko-Kore-KR" altLang="en-US" sz="1400" dirty="0">
                <a:latin typeface="MARU Buri Beta" panose="020B0600000101010101" pitchFamily="34" charset="-127"/>
                <a:ea typeface="MARU Buri Beta" panose="020B0600000101010101" pitchFamily="34" charset="-127"/>
              </a:endParaRPr>
            </a:p>
          </p:txBody>
        </p: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A3F2A482-8F78-0E46-9CD5-ECCBE6D3EA95}"/>
                </a:ext>
              </a:extLst>
            </p:cNvPr>
            <p:cNvGrpSpPr/>
            <p:nvPr/>
          </p:nvGrpSpPr>
          <p:grpSpPr>
            <a:xfrm>
              <a:off x="6079040" y="2556497"/>
              <a:ext cx="2780899" cy="3023027"/>
              <a:chOff x="6079040" y="2556497"/>
              <a:chExt cx="2780899" cy="3023027"/>
            </a:xfrm>
          </p:grpSpPr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8ABDA997-DCEB-6C41-BEA0-1EB745A13124}"/>
                  </a:ext>
                </a:extLst>
              </p:cNvPr>
              <p:cNvSpPr/>
              <p:nvPr/>
            </p:nvSpPr>
            <p:spPr>
              <a:xfrm>
                <a:off x="6079040" y="4676200"/>
                <a:ext cx="2647811" cy="9033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100</a:t>
                </a:r>
                <a:r>
                  <a:rPr kumimoji="1" lang="ko-KR" altLang="en-US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 </a:t>
                </a:r>
                <a:r>
                  <a:rPr kumimoji="1" lang="en-US" altLang="ko-KR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epoch : 54.940 %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125 epoch : 55.920 %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150 epoch : 56.540 %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200 epoch : 57.120 %</a:t>
                </a:r>
              </a:p>
            </p:txBody>
          </p:sp>
          <p:pic>
            <p:nvPicPr>
              <p:cNvPr id="47" name="그림 46">
                <a:extLst>
                  <a:ext uri="{FF2B5EF4-FFF2-40B4-BE49-F238E27FC236}">
                    <a16:creationId xmlns:a16="http://schemas.microsoft.com/office/drawing/2014/main" id="{B0A9EDB9-E3EE-3342-B0B3-F752BFF299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rcRect/>
              <a:stretch/>
            </p:blipFill>
            <p:spPr>
              <a:xfrm>
                <a:off x="6289228" y="2556497"/>
                <a:ext cx="2570711" cy="1937531"/>
              </a:xfrm>
              <a:prstGeom prst="rect">
                <a:avLst/>
              </a:prstGeom>
            </p:spPr>
          </p:pic>
        </p:grp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FAFB4522-58B1-0D44-A8C3-B95C37FFBB7C}"/>
              </a:ext>
            </a:extLst>
          </p:cNvPr>
          <p:cNvGrpSpPr/>
          <p:nvPr/>
        </p:nvGrpSpPr>
        <p:grpSpPr>
          <a:xfrm>
            <a:off x="3886499" y="4055155"/>
            <a:ext cx="2295295" cy="2810740"/>
            <a:chOff x="8726850" y="2181800"/>
            <a:chExt cx="2991055" cy="3675711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05566BDD-913F-5444-8E52-A3C3A07886D6}"/>
                </a:ext>
              </a:extLst>
            </p:cNvPr>
            <p:cNvSpPr txBox="1"/>
            <p:nvPr/>
          </p:nvSpPr>
          <p:spPr>
            <a:xfrm>
              <a:off x="9578768" y="2181800"/>
              <a:ext cx="1250034" cy="4024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400" dirty="0">
                  <a:latin typeface="MARU Buri Beta" panose="020B0600000101010101" pitchFamily="34" charset="-127"/>
                  <a:ea typeface="MARU Buri Beta" panose="020B0600000101010101" pitchFamily="34" charset="-127"/>
                </a:rPr>
                <a:t>Real</a:t>
              </a:r>
              <a:endParaRPr kumimoji="1" lang="ko-Kore-KR" altLang="en-US" sz="1400" dirty="0">
                <a:latin typeface="MARU Buri Beta" panose="020B0600000101010101" pitchFamily="34" charset="-127"/>
                <a:ea typeface="MARU Buri Beta" panose="020B0600000101010101" pitchFamily="34" charset="-127"/>
              </a:endParaRPr>
            </a:p>
          </p:txBody>
        </p: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834A4605-9D86-9047-A8F7-B1775BB05BED}"/>
                </a:ext>
              </a:extLst>
            </p:cNvPr>
            <p:cNvGrpSpPr/>
            <p:nvPr/>
          </p:nvGrpSpPr>
          <p:grpSpPr>
            <a:xfrm>
              <a:off x="8726850" y="2556498"/>
              <a:ext cx="2991055" cy="3301013"/>
              <a:chOff x="8726850" y="2556498"/>
              <a:chExt cx="2991055" cy="3301013"/>
            </a:xfrm>
          </p:grpSpPr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23DA2FF4-5BB3-E344-BC7E-7C5350B554ED}"/>
                  </a:ext>
                </a:extLst>
              </p:cNvPr>
              <p:cNvSpPr/>
              <p:nvPr/>
            </p:nvSpPr>
            <p:spPr>
              <a:xfrm>
                <a:off x="8726850" y="4676200"/>
                <a:ext cx="2991055" cy="118131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100</a:t>
                </a:r>
                <a:r>
                  <a:rPr kumimoji="1" lang="ko-KR" altLang="en-US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 </a:t>
                </a:r>
                <a:r>
                  <a:rPr kumimoji="1" lang="en-US" altLang="ko-KR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epoch : 43.320 %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125 epoch : 48.400 %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150 epoch : 51.740 %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200 epoch : 55.360 %</a:t>
                </a:r>
              </a:p>
            </p:txBody>
          </p:sp>
          <p:pic>
            <p:nvPicPr>
              <p:cNvPr id="52" name="그림 51">
                <a:extLst>
                  <a:ext uri="{FF2B5EF4-FFF2-40B4-BE49-F238E27FC236}">
                    <a16:creationId xmlns:a16="http://schemas.microsoft.com/office/drawing/2014/main" id="{FD85D2E4-151C-7C44-9CD7-629B117EB9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rcRect/>
              <a:stretch/>
            </p:blipFill>
            <p:spPr>
              <a:xfrm>
                <a:off x="8915830" y="2556498"/>
                <a:ext cx="2575906" cy="1937530"/>
              </a:xfrm>
              <a:prstGeom prst="rect">
                <a:avLst/>
              </a:prstGeom>
            </p:spPr>
          </p:pic>
        </p:grp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8DA80B9C-F8CD-7745-9A0C-8E0236CB19D4}"/>
              </a:ext>
            </a:extLst>
          </p:cNvPr>
          <p:cNvSpPr txBox="1"/>
          <p:nvPr/>
        </p:nvSpPr>
        <p:spPr>
          <a:xfrm>
            <a:off x="3385375" y="1547944"/>
            <a:ext cx="4501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400" b="1" dirty="0">
                <a:solidFill>
                  <a:srgbClr val="C00000"/>
                </a:solidFill>
                <a:latin typeface="MARU Buri Beta" panose="020B0600000101010101" pitchFamily="34" charset="-127"/>
                <a:ea typeface="MARU Buri Beta" panose="020B0600000101010101" pitchFamily="34" charset="-127"/>
              </a:rPr>
              <a:t>&lt;</a:t>
            </a:r>
            <a:endParaRPr kumimoji="1" lang="ko-Kore-KR" altLang="en-US" sz="2400" b="1" dirty="0">
              <a:solidFill>
                <a:srgbClr val="C00000"/>
              </a:solidFill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643FFA4-0115-6141-9AAF-26B02FA7C32E}"/>
              </a:ext>
            </a:extLst>
          </p:cNvPr>
          <p:cNvSpPr txBox="1"/>
          <p:nvPr/>
        </p:nvSpPr>
        <p:spPr>
          <a:xfrm>
            <a:off x="6271182" y="1558988"/>
            <a:ext cx="4501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400" b="1" dirty="0">
                <a:solidFill>
                  <a:srgbClr val="C00000"/>
                </a:solidFill>
                <a:latin typeface="MARU Buri Beta" panose="020B0600000101010101" pitchFamily="34" charset="-127"/>
                <a:ea typeface="MARU Buri Beta" panose="020B0600000101010101" pitchFamily="34" charset="-127"/>
              </a:rPr>
              <a:t>&lt;</a:t>
            </a:r>
            <a:endParaRPr kumimoji="1" lang="ko-Kore-KR" altLang="en-US" sz="2400" b="1" dirty="0">
              <a:solidFill>
                <a:srgbClr val="C00000"/>
              </a:solidFill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9264083-2FE8-AA4A-BAAF-B2939ECCEA49}"/>
              </a:ext>
            </a:extLst>
          </p:cNvPr>
          <p:cNvSpPr txBox="1"/>
          <p:nvPr/>
        </p:nvSpPr>
        <p:spPr>
          <a:xfrm>
            <a:off x="9215817" y="1547943"/>
            <a:ext cx="4501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400" b="1" dirty="0">
                <a:solidFill>
                  <a:srgbClr val="C00000"/>
                </a:solidFill>
                <a:latin typeface="MARU Buri Beta" panose="020B0600000101010101" pitchFamily="34" charset="-127"/>
                <a:ea typeface="MARU Buri Beta" panose="020B0600000101010101" pitchFamily="34" charset="-127"/>
              </a:rPr>
              <a:t>&lt;</a:t>
            </a:r>
            <a:endParaRPr kumimoji="1" lang="ko-Kore-KR" altLang="en-US" sz="2400" b="1" dirty="0">
              <a:solidFill>
                <a:srgbClr val="C00000"/>
              </a:solidFill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15BC43B-DFCD-1F46-B509-732CAC500215}"/>
              </a:ext>
            </a:extLst>
          </p:cNvPr>
          <p:cNvSpPr txBox="1"/>
          <p:nvPr/>
        </p:nvSpPr>
        <p:spPr>
          <a:xfrm>
            <a:off x="3385375" y="4837348"/>
            <a:ext cx="4501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400" b="1" dirty="0">
                <a:solidFill>
                  <a:srgbClr val="C00000"/>
                </a:solidFill>
                <a:latin typeface="MARU Buri Beta" panose="020B0600000101010101" pitchFamily="34" charset="-127"/>
                <a:ea typeface="MARU Buri Beta" panose="020B0600000101010101" pitchFamily="34" charset="-127"/>
              </a:rPr>
              <a:t>&lt;</a:t>
            </a:r>
            <a:endParaRPr kumimoji="1" lang="ko-Kore-KR" altLang="en-US" sz="2400" b="1" dirty="0">
              <a:solidFill>
                <a:srgbClr val="C00000"/>
              </a:solidFill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598E706-42E8-714F-8914-4FE9A2C13C03}"/>
              </a:ext>
            </a:extLst>
          </p:cNvPr>
          <p:cNvSpPr txBox="1"/>
          <p:nvPr/>
        </p:nvSpPr>
        <p:spPr>
          <a:xfrm>
            <a:off x="6271182" y="4848392"/>
            <a:ext cx="4501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400" b="1" dirty="0">
                <a:solidFill>
                  <a:srgbClr val="C00000"/>
                </a:solidFill>
                <a:latin typeface="MARU Buri Beta" panose="020B0600000101010101" pitchFamily="34" charset="-127"/>
                <a:ea typeface="MARU Buri Beta" panose="020B0600000101010101" pitchFamily="34" charset="-127"/>
              </a:rPr>
              <a:t>&lt;</a:t>
            </a:r>
            <a:endParaRPr kumimoji="1" lang="ko-Kore-KR" altLang="en-US" sz="2400" b="1" dirty="0">
              <a:solidFill>
                <a:srgbClr val="C00000"/>
              </a:solidFill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25EDC58-5152-7A41-8C4E-663DAE144235}"/>
              </a:ext>
            </a:extLst>
          </p:cNvPr>
          <p:cNvSpPr txBox="1"/>
          <p:nvPr/>
        </p:nvSpPr>
        <p:spPr>
          <a:xfrm>
            <a:off x="9215817" y="4837347"/>
            <a:ext cx="4501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400" b="1" dirty="0">
                <a:solidFill>
                  <a:srgbClr val="C00000"/>
                </a:solidFill>
                <a:latin typeface="MARU Buri Beta" panose="020B0600000101010101" pitchFamily="34" charset="-127"/>
                <a:ea typeface="MARU Buri Beta" panose="020B0600000101010101" pitchFamily="34" charset="-127"/>
              </a:rPr>
              <a:t>&lt;</a:t>
            </a:r>
            <a:endParaRPr kumimoji="1" lang="ko-Kore-KR" altLang="en-US" sz="2400" b="1" dirty="0">
              <a:solidFill>
                <a:srgbClr val="C00000"/>
              </a:solidFill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3737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8426092-14B6-3F41-BEDA-1FA918CC6810}"/>
              </a:ext>
            </a:extLst>
          </p:cNvPr>
          <p:cNvSpPr txBox="1"/>
          <p:nvPr/>
        </p:nvSpPr>
        <p:spPr>
          <a:xfrm>
            <a:off x="4549536" y="3115662"/>
            <a:ext cx="3564153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11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월 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18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일 목요일 </a:t>
            </a:r>
            <a:r>
              <a:rPr kumimoji="1" lang="ko-KR" altLang="en-US" b="1" u="sng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개인미팅</a:t>
            </a:r>
            <a:endParaRPr kumimoji="1" lang="en-US" altLang="ko-KR" b="1" u="sng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368257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C2B01993-6D9A-424A-89C3-6C5C508DDE20}"/>
              </a:ext>
            </a:extLst>
          </p:cNvPr>
          <p:cNvGrpSpPr/>
          <p:nvPr/>
        </p:nvGrpSpPr>
        <p:grpSpPr>
          <a:xfrm>
            <a:off x="1837557" y="689418"/>
            <a:ext cx="8243145" cy="5020258"/>
            <a:chOff x="-462354" y="278309"/>
            <a:chExt cx="10005204" cy="637113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EBDE800-160A-6B4C-B51E-5BBD9AFD129C}"/>
                </a:ext>
              </a:extLst>
            </p:cNvPr>
            <p:cNvSpPr txBox="1"/>
            <p:nvPr/>
          </p:nvSpPr>
          <p:spPr>
            <a:xfrm rot="5400000">
              <a:off x="2336383" y="4165989"/>
              <a:ext cx="52527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2800" dirty="0"/>
                <a:t>…</a:t>
              </a:r>
              <a:endParaRPr kumimoji="1" lang="ko-Kore-KR" altLang="en-US" sz="2800" dirty="0"/>
            </a:p>
          </p:txBody>
        </p:sp>
        <p:sp>
          <p:nvSpPr>
            <p:cNvPr id="112" name="모서리가 둥근 직사각형 111">
              <a:extLst>
                <a:ext uri="{FF2B5EF4-FFF2-40B4-BE49-F238E27FC236}">
                  <a16:creationId xmlns:a16="http://schemas.microsoft.com/office/drawing/2014/main" id="{E1D079A6-9706-9542-BD30-79F1BECF2211}"/>
                </a:ext>
              </a:extLst>
            </p:cNvPr>
            <p:cNvSpPr/>
            <p:nvPr/>
          </p:nvSpPr>
          <p:spPr>
            <a:xfrm>
              <a:off x="415112" y="2810923"/>
              <a:ext cx="1583251" cy="657546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ln>
                    <a:solidFill>
                      <a:schemeClr val="accent6"/>
                    </a:solidFill>
                  </a:ln>
                  <a:solidFill>
                    <a:schemeClr val="accent6"/>
                  </a:solidFill>
                </a:rPr>
                <a:t>Encoder</a:t>
              </a:r>
              <a:endParaRPr kumimoji="1" lang="ko-Kore-KR" altLang="en-US" dirty="0">
                <a:ln>
                  <a:solidFill>
                    <a:schemeClr val="accent6"/>
                  </a:solidFill>
                </a:ln>
                <a:solidFill>
                  <a:schemeClr val="accent6"/>
                </a:solidFill>
              </a:endParaRPr>
            </a:p>
          </p:txBody>
        </p:sp>
        <p:sp>
          <p:nvSpPr>
            <p:cNvPr id="113" name="오른쪽 화살표[R] 112">
              <a:extLst>
                <a:ext uri="{FF2B5EF4-FFF2-40B4-BE49-F238E27FC236}">
                  <a16:creationId xmlns:a16="http://schemas.microsoft.com/office/drawing/2014/main" id="{48C04652-AD4D-B047-BA46-111111B913C2}"/>
                </a:ext>
              </a:extLst>
            </p:cNvPr>
            <p:cNvSpPr/>
            <p:nvPr/>
          </p:nvSpPr>
          <p:spPr>
            <a:xfrm>
              <a:off x="1998363" y="3031817"/>
              <a:ext cx="339047" cy="215757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14" name="직선 화살표 연결선 113">
              <a:extLst>
                <a:ext uri="{FF2B5EF4-FFF2-40B4-BE49-F238E27FC236}">
                  <a16:creationId xmlns:a16="http://schemas.microsoft.com/office/drawing/2014/main" id="{72AD6D27-8575-D64B-AEB0-24860DAC7E14}"/>
                </a:ext>
              </a:extLst>
            </p:cNvPr>
            <p:cNvCxnSpPr/>
            <p:nvPr/>
          </p:nvCxnSpPr>
          <p:spPr>
            <a:xfrm flipV="1">
              <a:off x="1238028" y="3535125"/>
              <a:ext cx="0" cy="403261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오른쪽 화살표[R] 114">
              <a:extLst>
                <a:ext uri="{FF2B5EF4-FFF2-40B4-BE49-F238E27FC236}">
                  <a16:creationId xmlns:a16="http://schemas.microsoft.com/office/drawing/2014/main" id="{A2477A3E-C802-CC4E-9EED-93F853163ADD}"/>
                </a:ext>
              </a:extLst>
            </p:cNvPr>
            <p:cNvSpPr/>
            <p:nvPr/>
          </p:nvSpPr>
          <p:spPr>
            <a:xfrm>
              <a:off x="2821280" y="3031816"/>
              <a:ext cx="339047" cy="215757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grpSp>
          <p:nvGrpSpPr>
            <p:cNvPr id="116" name="그룹 115">
              <a:extLst>
                <a:ext uri="{FF2B5EF4-FFF2-40B4-BE49-F238E27FC236}">
                  <a16:creationId xmlns:a16="http://schemas.microsoft.com/office/drawing/2014/main" id="{5A6ADF7D-EDFA-EB4F-9FF4-8F470B8CA741}"/>
                </a:ext>
              </a:extLst>
            </p:cNvPr>
            <p:cNvGrpSpPr/>
            <p:nvPr/>
          </p:nvGrpSpPr>
          <p:grpSpPr>
            <a:xfrm>
              <a:off x="2337408" y="2666477"/>
              <a:ext cx="341397" cy="1073892"/>
              <a:chOff x="5825445" y="3355478"/>
              <a:chExt cx="498097" cy="1684962"/>
            </a:xfrm>
          </p:grpSpPr>
          <p:sp>
            <p:nvSpPr>
              <p:cNvPr id="139" name="모서리가 둥근 직사각형 138">
                <a:extLst>
                  <a:ext uri="{FF2B5EF4-FFF2-40B4-BE49-F238E27FC236}">
                    <a16:creationId xmlns:a16="http://schemas.microsoft.com/office/drawing/2014/main" id="{5C40E102-BADD-8945-AA5E-78200926D564}"/>
                  </a:ext>
                </a:extLst>
              </p:cNvPr>
              <p:cNvSpPr/>
              <p:nvPr/>
            </p:nvSpPr>
            <p:spPr>
              <a:xfrm>
                <a:off x="5825445" y="3355478"/>
                <a:ext cx="493161" cy="1684962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400"/>
              </a:p>
            </p:txBody>
          </p:sp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3B025A03-2E55-464F-A3D7-22CB6144C642}"/>
                  </a:ext>
                </a:extLst>
              </p:cNvPr>
              <p:cNvSpPr txBox="1"/>
              <p:nvPr/>
            </p:nvSpPr>
            <p:spPr>
              <a:xfrm rot="16200000">
                <a:off x="5380677" y="3901677"/>
                <a:ext cx="1422453" cy="4632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ore-KR" sz="1100" dirty="0"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Context</a:t>
                </a:r>
                <a:endParaRPr kumimoji="1" lang="ko-Kore-KR" altLang="en-US" sz="1100" dirty="0">
                  <a:latin typeface="Apple SD Gothic Neo" panose="02000300000000000000" pitchFamily="2" charset="-127"/>
                  <a:ea typeface="Apple SD Gothic Neo" panose="02000300000000000000" pitchFamily="2" charset="-127"/>
                </a:endParaRPr>
              </a:p>
            </p:txBody>
          </p:sp>
        </p:grp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830301F4-15FC-B049-B5C7-A653FD68E08D}"/>
                </a:ext>
              </a:extLst>
            </p:cNvPr>
            <p:cNvSpPr txBox="1"/>
            <p:nvPr/>
          </p:nvSpPr>
          <p:spPr>
            <a:xfrm>
              <a:off x="561363" y="3905017"/>
              <a:ext cx="1583245" cy="4687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dirty="0"/>
                <a:t>Input Data</a:t>
              </a:r>
              <a:endParaRPr kumimoji="1" lang="ko-Kore-KR" altLang="en-US" dirty="0"/>
            </a:p>
          </p:txBody>
        </p:sp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0F319D44-C8FD-564D-BADD-3AE15BFD255B}"/>
                </a:ext>
              </a:extLst>
            </p:cNvPr>
            <p:cNvSpPr/>
            <p:nvPr/>
          </p:nvSpPr>
          <p:spPr>
            <a:xfrm>
              <a:off x="415112" y="838322"/>
              <a:ext cx="1583251" cy="657546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ln>
                    <a:solidFill>
                      <a:schemeClr val="accent6"/>
                    </a:solidFill>
                  </a:ln>
                  <a:solidFill>
                    <a:schemeClr val="accent6"/>
                  </a:solidFill>
                </a:rPr>
                <a:t>Encoder</a:t>
              </a:r>
              <a:endParaRPr kumimoji="1" lang="ko-Kore-KR" altLang="en-US" dirty="0">
                <a:ln>
                  <a:solidFill>
                    <a:schemeClr val="accent6"/>
                  </a:solidFill>
                </a:ln>
                <a:solidFill>
                  <a:schemeClr val="accent6"/>
                </a:solidFill>
              </a:endParaRPr>
            </a:p>
          </p:txBody>
        </p:sp>
        <p:sp>
          <p:nvSpPr>
            <p:cNvPr id="82" name="오른쪽 화살표[R] 81">
              <a:extLst>
                <a:ext uri="{FF2B5EF4-FFF2-40B4-BE49-F238E27FC236}">
                  <a16:creationId xmlns:a16="http://schemas.microsoft.com/office/drawing/2014/main" id="{8AA11236-03D4-FC45-8211-A53AB2D47FFA}"/>
                </a:ext>
              </a:extLst>
            </p:cNvPr>
            <p:cNvSpPr/>
            <p:nvPr/>
          </p:nvSpPr>
          <p:spPr>
            <a:xfrm>
              <a:off x="1998363" y="1059216"/>
              <a:ext cx="339047" cy="215757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83" name="직선 화살표 연결선 82">
              <a:extLst>
                <a:ext uri="{FF2B5EF4-FFF2-40B4-BE49-F238E27FC236}">
                  <a16:creationId xmlns:a16="http://schemas.microsoft.com/office/drawing/2014/main" id="{FF80F75E-32C3-D642-8EF9-B621433F19BF}"/>
                </a:ext>
              </a:extLst>
            </p:cNvPr>
            <p:cNvCxnSpPr/>
            <p:nvPr/>
          </p:nvCxnSpPr>
          <p:spPr>
            <a:xfrm flipV="1">
              <a:off x="1238028" y="1562524"/>
              <a:ext cx="0" cy="403261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오른쪽 화살표[R] 83">
              <a:extLst>
                <a:ext uri="{FF2B5EF4-FFF2-40B4-BE49-F238E27FC236}">
                  <a16:creationId xmlns:a16="http://schemas.microsoft.com/office/drawing/2014/main" id="{FF3F0370-BA6C-7845-8236-0B82B95C7580}"/>
                </a:ext>
              </a:extLst>
            </p:cNvPr>
            <p:cNvSpPr/>
            <p:nvPr/>
          </p:nvSpPr>
          <p:spPr>
            <a:xfrm>
              <a:off x="2821280" y="1059215"/>
              <a:ext cx="339047" cy="215757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grpSp>
          <p:nvGrpSpPr>
            <p:cNvPr id="85" name="그룹 84">
              <a:extLst>
                <a:ext uri="{FF2B5EF4-FFF2-40B4-BE49-F238E27FC236}">
                  <a16:creationId xmlns:a16="http://schemas.microsoft.com/office/drawing/2014/main" id="{7322B7E9-4F30-FA41-BC33-2E7BFA58332E}"/>
                </a:ext>
              </a:extLst>
            </p:cNvPr>
            <p:cNvGrpSpPr/>
            <p:nvPr/>
          </p:nvGrpSpPr>
          <p:grpSpPr>
            <a:xfrm>
              <a:off x="2337408" y="693876"/>
              <a:ext cx="341397" cy="1073892"/>
              <a:chOff x="5825445" y="3355478"/>
              <a:chExt cx="498097" cy="1684962"/>
            </a:xfrm>
          </p:grpSpPr>
          <p:sp>
            <p:nvSpPr>
              <p:cNvPr id="110" name="모서리가 둥근 직사각형 109">
                <a:extLst>
                  <a:ext uri="{FF2B5EF4-FFF2-40B4-BE49-F238E27FC236}">
                    <a16:creationId xmlns:a16="http://schemas.microsoft.com/office/drawing/2014/main" id="{54829CB4-0038-384F-99FC-4955F7A4A642}"/>
                  </a:ext>
                </a:extLst>
              </p:cNvPr>
              <p:cNvSpPr/>
              <p:nvPr/>
            </p:nvSpPr>
            <p:spPr>
              <a:xfrm>
                <a:off x="5825445" y="3355478"/>
                <a:ext cx="493161" cy="1684962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400"/>
              </a:p>
            </p:txBody>
          </p:sp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E25380C5-1801-A540-8C25-92AF9B0C16D1}"/>
                  </a:ext>
                </a:extLst>
              </p:cNvPr>
              <p:cNvSpPr txBox="1"/>
              <p:nvPr/>
            </p:nvSpPr>
            <p:spPr>
              <a:xfrm rot="16200000">
                <a:off x="5380677" y="3901677"/>
                <a:ext cx="1422453" cy="4632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ore-KR" sz="1100" dirty="0"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Context</a:t>
                </a:r>
                <a:endParaRPr kumimoji="1" lang="ko-Kore-KR" altLang="en-US" sz="1100" dirty="0">
                  <a:latin typeface="Apple SD Gothic Neo" panose="02000300000000000000" pitchFamily="2" charset="-127"/>
                  <a:ea typeface="Apple SD Gothic Neo" panose="02000300000000000000" pitchFamily="2" charset="-127"/>
                </a:endParaRPr>
              </a:p>
            </p:txBody>
          </p:sp>
        </p:grp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F23DC670-FD53-1149-85C3-312322791F74}"/>
                </a:ext>
              </a:extLst>
            </p:cNvPr>
            <p:cNvSpPr txBox="1"/>
            <p:nvPr/>
          </p:nvSpPr>
          <p:spPr>
            <a:xfrm>
              <a:off x="564219" y="1956177"/>
              <a:ext cx="1583245" cy="4687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dirty="0"/>
                <a:t>Input Data</a:t>
              </a:r>
              <a:endParaRPr kumimoji="1" lang="ko-Kore-KR" altLang="en-US" dirty="0"/>
            </a:p>
          </p:txBody>
        </p:sp>
        <p:sp>
          <p:nvSpPr>
            <p:cNvPr id="52" name="모서리가 둥근 직사각형 51">
              <a:extLst>
                <a:ext uri="{FF2B5EF4-FFF2-40B4-BE49-F238E27FC236}">
                  <a16:creationId xmlns:a16="http://schemas.microsoft.com/office/drawing/2014/main" id="{8313FF11-3239-DB4C-8196-01EE91E07FB2}"/>
                </a:ext>
              </a:extLst>
            </p:cNvPr>
            <p:cNvSpPr/>
            <p:nvPr/>
          </p:nvSpPr>
          <p:spPr>
            <a:xfrm>
              <a:off x="398798" y="5086636"/>
              <a:ext cx="1583251" cy="657546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ln>
                    <a:solidFill>
                      <a:schemeClr val="accent6"/>
                    </a:solidFill>
                  </a:ln>
                  <a:solidFill>
                    <a:schemeClr val="accent6"/>
                  </a:solidFill>
                </a:rPr>
                <a:t>Encoder</a:t>
              </a:r>
              <a:endParaRPr kumimoji="1" lang="ko-Kore-KR" altLang="en-US" dirty="0">
                <a:ln>
                  <a:solidFill>
                    <a:schemeClr val="accent6"/>
                  </a:solidFill>
                </a:ln>
                <a:solidFill>
                  <a:schemeClr val="accent6"/>
                </a:solidFill>
              </a:endParaRPr>
            </a:p>
          </p:txBody>
        </p:sp>
        <p:sp>
          <p:nvSpPr>
            <p:cNvPr id="53" name="오른쪽 화살표[R] 52">
              <a:extLst>
                <a:ext uri="{FF2B5EF4-FFF2-40B4-BE49-F238E27FC236}">
                  <a16:creationId xmlns:a16="http://schemas.microsoft.com/office/drawing/2014/main" id="{27D3BBDD-18A4-884B-9307-4127B91E953D}"/>
                </a:ext>
              </a:extLst>
            </p:cNvPr>
            <p:cNvSpPr/>
            <p:nvPr/>
          </p:nvSpPr>
          <p:spPr>
            <a:xfrm>
              <a:off x="1982049" y="5307530"/>
              <a:ext cx="339047" cy="215757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54" name="직선 화살표 연결선 53">
              <a:extLst>
                <a:ext uri="{FF2B5EF4-FFF2-40B4-BE49-F238E27FC236}">
                  <a16:creationId xmlns:a16="http://schemas.microsoft.com/office/drawing/2014/main" id="{DD4ACCBB-3E26-1A41-9D83-A1B67C2D739B}"/>
                </a:ext>
              </a:extLst>
            </p:cNvPr>
            <p:cNvCxnSpPr/>
            <p:nvPr/>
          </p:nvCxnSpPr>
          <p:spPr>
            <a:xfrm flipV="1">
              <a:off x="1221714" y="5810838"/>
              <a:ext cx="0" cy="403261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오른쪽 화살표[R] 54">
              <a:extLst>
                <a:ext uri="{FF2B5EF4-FFF2-40B4-BE49-F238E27FC236}">
                  <a16:creationId xmlns:a16="http://schemas.microsoft.com/office/drawing/2014/main" id="{7184627E-6EE2-2649-8151-D2A02D1121CC}"/>
                </a:ext>
              </a:extLst>
            </p:cNvPr>
            <p:cNvSpPr/>
            <p:nvPr/>
          </p:nvSpPr>
          <p:spPr>
            <a:xfrm>
              <a:off x="2804966" y="5307529"/>
              <a:ext cx="339047" cy="215757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048CD95A-75D8-9F4D-ABAC-69867A2131AF}"/>
                </a:ext>
              </a:extLst>
            </p:cNvPr>
            <p:cNvGrpSpPr/>
            <p:nvPr/>
          </p:nvGrpSpPr>
          <p:grpSpPr>
            <a:xfrm>
              <a:off x="2321099" y="4942190"/>
              <a:ext cx="341396" cy="1073892"/>
              <a:chOff x="5825445" y="3355478"/>
              <a:chExt cx="498095" cy="1684962"/>
            </a:xfrm>
          </p:grpSpPr>
          <p:sp>
            <p:nvSpPr>
              <p:cNvPr id="79" name="모서리가 둥근 직사각형 78">
                <a:extLst>
                  <a:ext uri="{FF2B5EF4-FFF2-40B4-BE49-F238E27FC236}">
                    <a16:creationId xmlns:a16="http://schemas.microsoft.com/office/drawing/2014/main" id="{EF819E1F-5AC3-7647-9ED2-7B91C9FB721C}"/>
                  </a:ext>
                </a:extLst>
              </p:cNvPr>
              <p:cNvSpPr/>
              <p:nvPr/>
            </p:nvSpPr>
            <p:spPr>
              <a:xfrm>
                <a:off x="5825445" y="3355478"/>
                <a:ext cx="493161" cy="1684962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400"/>
              </a:p>
            </p:txBody>
          </p: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3E69FB16-EF86-A84C-89A4-762DA11FB9D9}"/>
                  </a:ext>
                </a:extLst>
              </p:cNvPr>
              <p:cNvSpPr txBox="1"/>
              <p:nvPr/>
            </p:nvSpPr>
            <p:spPr>
              <a:xfrm rot="16200000">
                <a:off x="5380675" y="3901677"/>
                <a:ext cx="1422453" cy="4632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ore-KR" sz="1100" dirty="0"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Context</a:t>
                </a:r>
                <a:endParaRPr kumimoji="1" lang="ko-Kore-KR" altLang="en-US" sz="1100" dirty="0">
                  <a:latin typeface="Apple SD Gothic Neo" panose="02000300000000000000" pitchFamily="2" charset="-127"/>
                  <a:ea typeface="Apple SD Gothic Neo" panose="02000300000000000000" pitchFamily="2" charset="-127"/>
                </a:endParaRPr>
              </a:p>
            </p:txBody>
          </p:sp>
        </p:grp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6377B327-D5A7-464E-8297-3BF628545B98}"/>
                </a:ext>
              </a:extLst>
            </p:cNvPr>
            <p:cNvSpPr txBox="1"/>
            <p:nvPr/>
          </p:nvSpPr>
          <p:spPr>
            <a:xfrm>
              <a:off x="545048" y="6180731"/>
              <a:ext cx="1583245" cy="4687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dirty="0"/>
                <a:t>Input Data</a:t>
              </a:r>
              <a:endParaRPr kumimoji="1" lang="ko-Kore-KR" altLang="en-US" dirty="0"/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F43740D0-A388-9241-AC57-2AD318040B44}"/>
                </a:ext>
              </a:extLst>
            </p:cNvPr>
            <p:cNvSpPr txBox="1"/>
            <p:nvPr/>
          </p:nvSpPr>
          <p:spPr>
            <a:xfrm>
              <a:off x="-416124" y="1048733"/>
              <a:ext cx="1030473" cy="3515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200" dirty="0"/>
                <a:t>Model 1</a:t>
              </a:r>
              <a:endParaRPr kumimoji="1" lang="ko-Kore-KR" altLang="en-US" sz="1200" dirty="0"/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7DB589EC-4855-F64F-B3EE-BD2880E106E9}"/>
                </a:ext>
              </a:extLst>
            </p:cNvPr>
            <p:cNvSpPr txBox="1"/>
            <p:nvPr/>
          </p:nvSpPr>
          <p:spPr>
            <a:xfrm>
              <a:off x="-417750" y="3048446"/>
              <a:ext cx="1030473" cy="3515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200" dirty="0"/>
                <a:t>Model 2</a:t>
              </a:r>
              <a:endParaRPr kumimoji="1" lang="ko-Kore-KR" altLang="en-US" sz="1200" dirty="0"/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14FF8134-FBE5-6445-9BD6-4D57EABF60F7}"/>
                </a:ext>
              </a:extLst>
            </p:cNvPr>
            <p:cNvSpPr txBox="1"/>
            <p:nvPr/>
          </p:nvSpPr>
          <p:spPr>
            <a:xfrm>
              <a:off x="-462354" y="5308151"/>
              <a:ext cx="1030473" cy="3515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200" dirty="0"/>
                <a:t>Model M</a:t>
              </a:r>
              <a:endParaRPr kumimoji="1" lang="ko-Kore-KR" altLang="en-US" sz="1200" dirty="0"/>
            </a:p>
          </p:txBody>
        </p:sp>
        <p:sp>
          <p:nvSpPr>
            <p:cNvPr id="144" name="모서리가 둥근 직사각형 143">
              <a:extLst>
                <a:ext uri="{FF2B5EF4-FFF2-40B4-BE49-F238E27FC236}">
                  <a16:creationId xmlns:a16="http://schemas.microsoft.com/office/drawing/2014/main" id="{F5ADEB34-A88F-AD48-B9FC-3B71ABF6C369}"/>
                </a:ext>
              </a:extLst>
            </p:cNvPr>
            <p:cNvSpPr/>
            <p:nvPr/>
          </p:nvSpPr>
          <p:spPr>
            <a:xfrm>
              <a:off x="3182629" y="838320"/>
              <a:ext cx="1583251" cy="657546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ln>
                    <a:solidFill>
                      <a:schemeClr val="accent4"/>
                    </a:solidFill>
                  </a:ln>
                  <a:solidFill>
                    <a:schemeClr val="accent4"/>
                  </a:solidFill>
                </a:rPr>
                <a:t>Decoder</a:t>
              </a:r>
              <a:endParaRPr kumimoji="1" lang="ko-Kore-KR" altLang="en-US" dirty="0">
                <a:ln>
                  <a:solidFill>
                    <a:schemeClr val="accent4"/>
                  </a:solidFill>
                </a:ln>
                <a:solidFill>
                  <a:schemeClr val="accent4"/>
                </a:solidFill>
              </a:endParaRPr>
            </a:p>
          </p:txBody>
        </p:sp>
        <p:sp>
          <p:nvSpPr>
            <p:cNvPr id="145" name="모서리가 둥근 직사각형 144">
              <a:extLst>
                <a:ext uri="{FF2B5EF4-FFF2-40B4-BE49-F238E27FC236}">
                  <a16:creationId xmlns:a16="http://schemas.microsoft.com/office/drawing/2014/main" id="{CFAF558D-824B-7D4F-9318-9EB0BF0EF792}"/>
                </a:ext>
              </a:extLst>
            </p:cNvPr>
            <p:cNvSpPr/>
            <p:nvPr/>
          </p:nvSpPr>
          <p:spPr>
            <a:xfrm>
              <a:off x="3164635" y="2810923"/>
              <a:ext cx="1583251" cy="657546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ln>
                    <a:solidFill>
                      <a:schemeClr val="accent4"/>
                    </a:solidFill>
                  </a:ln>
                  <a:solidFill>
                    <a:schemeClr val="accent4"/>
                  </a:solidFill>
                </a:rPr>
                <a:t>Decoder</a:t>
              </a:r>
              <a:endParaRPr kumimoji="1" lang="ko-Kore-KR" altLang="en-US" dirty="0">
                <a:ln>
                  <a:solidFill>
                    <a:schemeClr val="accent4"/>
                  </a:solidFill>
                </a:ln>
                <a:solidFill>
                  <a:schemeClr val="accent4"/>
                </a:solidFill>
              </a:endParaRPr>
            </a:p>
          </p:txBody>
        </p:sp>
        <p:sp>
          <p:nvSpPr>
            <p:cNvPr id="146" name="모서리가 둥근 직사각형 145">
              <a:extLst>
                <a:ext uri="{FF2B5EF4-FFF2-40B4-BE49-F238E27FC236}">
                  <a16:creationId xmlns:a16="http://schemas.microsoft.com/office/drawing/2014/main" id="{160A5729-64BA-1648-B75A-93A5E241DF50}"/>
                </a:ext>
              </a:extLst>
            </p:cNvPr>
            <p:cNvSpPr/>
            <p:nvPr/>
          </p:nvSpPr>
          <p:spPr>
            <a:xfrm>
              <a:off x="3160327" y="5086636"/>
              <a:ext cx="1583251" cy="657546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ln>
                    <a:solidFill>
                      <a:schemeClr val="accent4"/>
                    </a:solidFill>
                  </a:ln>
                  <a:solidFill>
                    <a:schemeClr val="accent4"/>
                  </a:solidFill>
                </a:rPr>
                <a:t>Decoder</a:t>
              </a:r>
              <a:endParaRPr kumimoji="1" lang="ko-Kore-KR" altLang="en-US" dirty="0">
                <a:ln>
                  <a:solidFill>
                    <a:schemeClr val="accent4"/>
                  </a:solidFill>
                </a:ln>
                <a:solidFill>
                  <a:schemeClr val="accent4"/>
                </a:solidFill>
              </a:endParaRPr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FB16CB8E-49A3-E544-B633-F957472FF04B}"/>
                </a:ext>
              </a:extLst>
            </p:cNvPr>
            <p:cNvSpPr txBox="1"/>
            <p:nvPr/>
          </p:nvSpPr>
          <p:spPr>
            <a:xfrm>
              <a:off x="3335283" y="278309"/>
              <a:ext cx="1411317" cy="3905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400" dirty="0"/>
                <a:t>Output Data</a:t>
              </a:r>
              <a:endParaRPr kumimoji="1" lang="ko-Kore-KR" altLang="en-US" sz="1400" dirty="0"/>
            </a:p>
          </p:txBody>
        </p:sp>
        <p:cxnSp>
          <p:nvCxnSpPr>
            <p:cNvPr id="150" name="직선 화살표 연결선 149">
              <a:extLst>
                <a:ext uri="{FF2B5EF4-FFF2-40B4-BE49-F238E27FC236}">
                  <a16:creationId xmlns:a16="http://schemas.microsoft.com/office/drawing/2014/main" id="{86A7CDB9-5988-514B-9BF3-0A9115C8AB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45221" y="577159"/>
              <a:ext cx="0" cy="276999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8BA028CE-004F-4D49-ACBA-2EB79A094E8A}"/>
                </a:ext>
              </a:extLst>
            </p:cNvPr>
            <p:cNvSpPr txBox="1"/>
            <p:nvPr/>
          </p:nvSpPr>
          <p:spPr>
            <a:xfrm>
              <a:off x="3335283" y="2271260"/>
              <a:ext cx="1411317" cy="3905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400" dirty="0"/>
                <a:t>Output Data</a:t>
              </a:r>
              <a:endParaRPr kumimoji="1" lang="ko-Kore-KR" altLang="en-US" sz="1400" dirty="0"/>
            </a:p>
          </p:txBody>
        </p:sp>
        <p:cxnSp>
          <p:nvCxnSpPr>
            <p:cNvPr id="152" name="직선 화살표 연결선 151">
              <a:extLst>
                <a:ext uri="{FF2B5EF4-FFF2-40B4-BE49-F238E27FC236}">
                  <a16:creationId xmlns:a16="http://schemas.microsoft.com/office/drawing/2014/main" id="{48E9FB18-CD77-DA47-B0AE-777A63EDF1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45221" y="2570110"/>
              <a:ext cx="0" cy="276999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B2F5C09D-1E40-5A4A-91BA-F2A88BE153F2}"/>
                </a:ext>
              </a:extLst>
            </p:cNvPr>
            <p:cNvSpPr txBox="1"/>
            <p:nvPr/>
          </p:nvSpPr>
          <p:spPr>
            <a:xfrm>
              <a:off x="3335283" y="4553729"/>
              <a:ext cx="1411317" cy="3905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400" dirty="0"/>
                <a:t>Output Data</a:t>
              </a:r>
              <a:endParaRPr kumimoji="1" lang="ko-Kore-KR" altLang="en-US" sz="1400" dirty="0"/>
            </a:p>
          </p:txBody>
        </p:sp>
        <p:cxnSp>
          <p:nvCxnSpPr>
            <p:cNvPr id="154" name="직선 화살표 연결선 153">
              <a:extLst>
                <a:ext uri="{FF2B5EF4-FFF2-40B4-BE49-F238E27FC236}">
                  <a16:creationId xmlns:a16="http://schemas.microsoft.com/office/drawing/2014/main" id="{5A31E4A4-C719-A140-87B1-1BBCBB7E882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45221" y="4852578"/>
              <a:ext cx="0" cy="276999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5" name="TextBox 154">
                  <a:extLst>
                    <a:ext uri="{FF2B5EF4-FFF2-40B4-BE49-F238E27FC236}">
                      <a16:creationId xmlns:a16="http://schemas.microsoft.com/office/drawing/2014/main" id="{F70F61A6-49A5-654B-A3E1-E024235243D1}"/>
                    </a:ext>
                  </a:extLst>
                </p:cNvPr>
                <p:cNvSpPr txBox="1"/>
                <p:nvPr/>
              </p:nvSpPr>
              <p:spPr>
                <a:xfrm>
                  <a:off x="4895619" y="1004089"/>
                  <a:ext cx="50343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</m:oMath>
                    </m:oMathPara>
                  </a14:m>
                  <a:endParaRPr kumimoji="1" lang="ko-Kore-KR" altLang="en-US" dirty="0"/>
                </a:p>
              </p:txBody>
            </p:sp>
          </mc:Choice>
          <mc:Fallback xmlns="">
            <p:sp>
              <p:nvSpPr>
                <p:cNvPr id="155" name="TextBox 154">
                  <a:extLst>
                    <a:ext uri="{FF2B5EF4-FFF2-40B4-BE49-F238E27FC236}">
                      <a16:creationId xmlns:a16="http://schemas.microsoft.com/office/drawing/2014/main" id="{F70F61A6-49A5-654B-A3E1-E024235243D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95619" y="1004089"/>
                  <a:ext cx="503434" cy="369332"/>
                </a:xfrm>
                <a:prstGeom prst="rect">
                  <a:avLst/>
                </a:prstGeom>
                <a:blipFill>
                  <a:blip r:embed="rId3"/>
                  <a:stretch>
                    <a:fillRect b="-33333"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6" name="TextBox 155">
                  <a:extLst>
                    <a:ext uri="{FF2B5EF4-FFF2-40B4-BE49-F238E27FC236}">
                      <a16:creationId xmlns:a16="http://schemas.microsoft.com/office/drawing/2014/main" id="{C075AC7B-FA2A-9840-A960-BEE64EE2284D}"/>
                    </a:ext>
                  </a:extLst>
                </p:cNvPr>
                <p:cNvSpPr txBox="1"/>
                <p:nvPr/>
              </p:nvSpPr>
              <p:spPr>
                <a:xfrm>
                  <a:off x="6226211" y="1004089"/>
                  <a:ext cx="503434" cy="37247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</m:oMath>
                    </m:oMathPara>
                  </a14:m>
                  <a:endParaRPr kumimoji="1" lang="ko-Kore-KR" altLang="en-US" dirty="0"/>
                </a:p>
              </p:txBody>
            </p:sp>
          </mc:Choice>
          <mc:Fallback xmlns="">
            <p:sp>
              <p:nvSpPr>
                <p:cNvPr id="156" name="TextBox 155">
                  <a:extLst>
                    <a:ext uri="{FF2B5EF4-FFF2-40B4-BE49-F238E27FC236}">
                      <a16:creationId xmlns:a16="http://schemas.microsoft.com/office/drawing/2014/main" id="{C075AC7B-FA2A-9840-A960-BEE64EE228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26211" y="1004089"/>
                  <a:ext cx="503434" cy="372474"/>
                </a:xfrm>
                <a:prstGeom prst="rect">
                  <a:avLst/>
                </a:prstGeom>
                <a:blipFill>
                  <a:blip r:embed="rId4"/>
                  <a:stretch>
                    <a:fillRect b="-33333"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7" name="TextBox 156">
                  <a:extLst>
                    <a:ext uri="{FF2B5EF4-FFF2-40B4-BE49-F238E27FC236}">
                      <a16:creationId xmlns:a16="http://schemas.microsoft.com/office/drawing/2014/main" id="{63F5E3AB-B734-E44B-9256-DF35F813B61A}"/>
                    </a:ext>
                  </a:extLst>
                </p:cNvPr>
                <p:cNvSpPr txBox="1"/>
                <p:nvPr/>
              </p:nvSpPr>
              <p:spPr>
                <a:xfrm>
                  <a:off x="7645074" y="1004089"/>
                  <a:ext cx="503434" cy="37388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</m:oMath>
                    </m:oMathPara>
                  </a14:m>
                  <a:endParaRPr kumimoji="1" lang="ko-Kore-KR" altLang="en-US" dirty="0"/>
                </a:p>
              </p:txBody>
            </p:sp>
          </mc:Choice>
          <mc:Fallback xmlns="">
            <p:sp>
              <p:nvSpPr>
                <p:cNvPr id="157" name="TextBox 156">
                  <a:extLst>
                    <a:ext uri="{FF2B5EF4-FFF2-40B4-BE49-F238E27FC236}">
                      <a16:creationId xmlns:a16="http://schemas.microsoft.com/office/drawing/2014/main" id="{63F5E3AB-B734-E44B-9256-DF35F813B61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45074" y="1004089"/>
                  <a:ext cx="503434" cy="373885"/>
                </a:xfrm>
                <a:prstGeom prst="rect">
                  <a:avLst/>
                </a:prstGeom>
                <a:blipFill>
                  <a:blip r:embed="rId5"/>
                  <a:stretch>
                    <a:fillRect b="-33333"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8" name="TextBox 157">
                  <a:extLst>
                    <a:ext uri="{FF2B5EF4-FFF2-40B4-BE49-F238E27FC236}">
                      <a16:creationId xmlns:a16="http://schemas.microsoft.com/office/drawing/2014/main" id="{073E4004-9621-134A-AA42-581811F352F4}"/>
                    </a:ext>
                  </a:extLst>
                </p:cNvPr>
                <p:cNvSpPr txBox="1"/>
                <p:nvPr/>
              </p:nvSpPr>
              <p:spPr>
                <a:xfrm>
                  <a:off x="9002340" y="1004089"/>
                  <a:ext cx="503434" cy="37260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  <m:sup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</m:oMath>
                    </m:oMathPara>
                  </a14:m>
                  <a:endParaRPr kumimoji="1" lang="ko-Kore-KR" altLang="en-US" dirty="0"/>
                </a:p>
              </p:txBody>
            </p:sp>
          </mc:Choice>
          <mc:Fallback xmlns="">
            <p:sp>
              <p:nvSpPr>
                <p:cNvPr id="158" name="TextBox 157">
                  <a:extLst>
                    <a:ext uri="{FF2B5EF4-FFF2-40B4-BE49-F238E27FC236}">
                      <a16:creationId xmlns:a16="http://schemas.microsoft.com/office/drawing/2014/main" id="{073E4004-9621-134A-AA42-581811F352F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02340" y="1004089"/>
                  <a:ext cx="503434" cy="372603"/>
                </a:xfrm>
                <a:prstGeom prst="rect">
                  <a:avLst/>
                </a:prstGeom>
                <a:blipFill>
                  <a:blip r:embed="rId6"/>
                  <a:stretch>
                    <a:fillRect b="-33333"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9" name="TextBox 158">
                  <a:extLst>
                    <a:ext uri="{FF2B5EF4-FFF2-40B4-BE49-F238E27FC236}">
                      <a16:creationId xmlns:a16="http://schemas.microsoft.com/office/drawing/2014/main" id="{6C9C7B42-76AE-E546-A559-4F69DAE68EC8}"/>
                    </a:ext>
                  </a:extLst>
                </p:cNvPr>
                <p:cNvSpPr txBox="1"/>
                <p:nvPr/>
              </p:nvSpPr>
              <p:spPr>
                <a:xfrm>
                  <a:off x="4895619" y="2931025"/>
                  <a:ext cx="503434" cy="37253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kumimoji="1" lang="ko-Kore-KR" altLang="en-US" dirty="0"/>
                </a:p>
              </p:txBody>
            </p:sp>
          </mc:Choice>
          <mc:Fallback xmlns="">
            <p:sp>
              <p:nvSpPr>
                <p:cNvPr id="159" name="TextBox 158">
                  <a:extLst>
                    <a:ext uri="{FF2B5EF4-FFF2-40B4-BE49-F238E27FC236}">
                      <a16:creationId xmlns:a16="http://schemas.microsoft.com/office/drawing/2014/main" id="{6C9C7B42-76AE-E546-A559-4F69DAE68EC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95619" y="2931025"/>
                  <a:ext cx="503434" cy="372538"/>
                </a:xfrm>
                <a:prstGeom prst="rect">
                  <a:avLst/>
                </a:prstGeom>
                <a:blipFill>
                  <a:blip r:embed="rId7"/>
                  <a:stretch>
                    <a:fillRect b="-37500"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0" name="TextBox 159">
                  <a:extLst>
                    <a:ext uri="{FF2B5EF4-FFF2-40B4-BE49-F238E27FC236}">
                      <a16:creationId xmlns:a16="http://schemas.microsoft.com/office/drawing/2014/main" id="{7363C4BC-C785-8943-ABEA-F9F5712A8290}"/>
                    </a:ext>
                  </a:extLst>
                </p:cNvPr>
                <p:cNvSpPr txBox="1"/>
                <p:nvPr/>
              </p:nvSpPr>
              <p:spPr>
                <a:xfrm>
                  <a:off x="6237316" y="2931025"/>
                  <a:ext cx="503434" cy="37305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kumimoji="1" lang="ko-Kore-KR" altLang="en-US" dirty="0"/>
                </a:p>
              </p:txBody>
            </p:sp>
          </mc:Choice>
          <mc:Fallback xmlns="">
            <p:sp>
              <p:nvSpPr>
                <p:cNvPr id="160" name="TextBox 159">
                  <a:extLst>
                    <a:ext uri="{FF2B5EF4-FFF2-40B4-BE49-F238E27FC236}">
                      <a16:creationId xmlns:a16="http://schemas.microsoft.com/office/drawing/2014/main" id="{7363C4BC-C785-8943-ABEA-F9F5712A829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37316" y="2931025"/>
                  <a:ext cx="503434" cy="373051"/>
                </a:xfrm>
                <a:prstGeom prst="rect">
                  <a:avLst/>
                </a:prstGeom>
                <a:blipFill>
                  <a:blip r:embed="rId8"/>
                  <a:stretch>
                    <a:fillRect b="-37500"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1" name="TextBox 160">
                  <a:extLst>
                    <a:ext uri="{FF2B5EF4-FFF2-40B4-BE49-F238E27FC236}">
                      <a16:creationId xmlns:a16="http://schemas.microsoft.com/office/drawing/2014/main" id="{B16EB276-2C32-CC44-9ED6-31888FECAC3D}"/>
                    </a:ext>
                  </a:extLst>
                </p:cNvPr>
                <p:cNvSpPr txBox="1"/>
                <p:nvPr/>
              </p:nvSpPr>
              <p:spPr>
                <a:xfrm>
                  <a:off x="7656179" y="2931025"/>
                  <a:ext cx="503434" cy="37446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kumimoji="1" lang="ko-Kore-KR" altLang="en-US" dirty="0"/>
                </a:p>
              </p:txBody>
            </p:sp>
          </mc:Choice>
          <mc:Fallback xmlns="">
            <p:sp>
              <p:nvSpPr>
                <p:cNvPr id="161" name="TextBox 160">
                  <a:extLst>
                    <a:ext uri="{FF2B5EF4-FFF2-40B4-BE49-F238E27FC236}">
                      <a16:creationId xmlns:a16="http://schemas.microsoft.com/office/drawing/2014/main" id="{B16EB276-2C32-CC44-9ED6-31888FECAC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56179" y="2931025"/>
                  <a:ext cx="503434" cy="374461"/>
                </a:xfrm>
                <a:prstGeom prst="rect">
                  <a:avLst/>
                </a:prstGeom>
                <a:blipFill>
                  <a:blip r:embed="rId9"/>
                  <a:stretch>
                    <a:fillRect b="-37500"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2" name="TextBox 161">
                  <a:extLst>
                    <a:ext uri="{FF2B5EF4-FFF2-40B4-BE49-F238E27FC236}">
                      <a16:creationId xmlns:a16="http://schemas.microsoft.com/office/drawing/2014/main" id="{CE456BFE-367E-9246-8FF9-0A2E29788870}"/>
                    </a:ext>
                  </a:extLst>
                </p:cNvPr>
                <p:cNvSpPr txBox="1"/>
                <p:nvPr/>
              </p:nvSpPr>
              <p:spPr>
                <a:xfrm>
                  <a:off x="9013445" y="2931025"/>
                  <a:ext cx="503434" cy="37317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  <m:sup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kumimoji="1" lang="ko-Kore-KR" altLang="en-US" dirty="0"/>
                </a:p>
              </p:txBody>
            </p:sp>
          </mc:Choice>
          <mc:Fallback xmlns="">
            <p:sp>
              <p:nvSpPr>
                <p:cNvPr id="162" name="TextBox 161">
                  <a:extLst>
                    <a:ext uri="{FF2B5EF4-FFF2-40B4-BE49-F238E27FC236}">
                      <a16:creationId xmlns:a16="http://schemas.microsoft.com/office/drawing/2014/main" id="{CE456BFE-367E-9246-8FF9-0A2E297888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13445" y="2931025"/>
                  <a:ext cx="503434" cy="373179"/>
                </a:xfrm>
                <a:prstGeom prst="rect">
                  <a:avLst/>
                </a:prstGeom>
                <a:blipFill>
                  <a:blip r:embed="rId10"/>
                  <a:stretch>
                    <a:fillRect b="-37500"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3" name="TextBox 162">
                  <a:extLst>
                    <a:ext uri="{FF2B5EF4-FFF2-40B4-BE49-F238E27FC236}">
                      <a16:creationId xmlns:a16="http://schemas.microsoft.com/office/drawing/2014/main" id="{3A6F22E0-12AF-C240-B8A1-5E20CC751D78}"/>
                    </a:ext>
                  </a:extLst>
                </p:cNvPr>
                <p:cNvSpPr txBox="1"/>
                <p:nvPr/>
              </p:nvSpPr>
              <p:spPr>
                <a:xfrm>
                  <a:off x="4895619" y="5205444"/>
                  <a:ext cx="503434" cy="372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p>
                        </m:sSubSup>
                      </m:oMath>
                    </m:oMathPara>
                  </a14:m>
                  <a:endParaRPr kumimoji="1" lang="ko-Kore-KR" altLang="en-US" dirty="0"/>
                </a:p>
              </p:txBody>
            </p:sp>
          </mc:Choice>
          <mc:Fallback xmlns="">
            <p:sp>
              <p:nvSpPr>
                <p:cNvPr id="163" name="TextBox 162">
                  <a:extLst>
                    <a:ext uri="{FF2B5EF4-FFF2-40B4-BE49-F238E27FC236}">
                      <a16:creationId xmlns:a16="http://schemas.microsoft.com/office/drawing/2014/main" id="{3A6F22E0-12AF-C240-B8A1-5E20CC751D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95619" y="5205444"/>
                  <a:ext cx="503434" cy="372666"/>
                </a:xfrm>
                <a:prstGeom prst="rect">
                  <a:avLst/>
                </a:prstGeom>
                <a:blipFill>
                  <a:blip r:embed="rId11"/>
                  <a:stretch>
                    <a:fillRect r="-2941" b="-33333"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4" name="TextBox 163">
                  <a:extLst>
                    <a:ext uri="{FF2B5EF4-FFF2-40B4-BE49-F238E27FC236}">
                      <a16:creationId xmlns:a16="http://schemas.microsoft.com/office/drawing/2014/main" id="{83A99220-2F35-DD40-A558-E68A0FFD57AB}"/>
                    </a:ext>
                  </a:extLst>
                </p:cNvPr>
                <p:cNvSpPr txBox="1"/>
                <p:nvPr/>
              </p:nvSpPr>
              <p:spPr>
                <a:xfrm>
                  <a:off x="6253630" y="5205444"/>
                  <a:ext cx="503434" cy="37317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p>
                        </m:sSubSup>
                      </m:oMath>
                    </m:oMathPara>
                  </a14:m>
                  <a:endParaRPr kumimoji="1" lang="ko-Kore-KR" altLang="en-US" dirty="0"/>
                </a:p>
              </p:txBody>
            </p:sp>
          </mc:Choice>
          <mc:Fallback xmlns="">
            <p:sp>
              <p:nvSpPr>
                <p:cNvPr id="164" name="TextBox 163">
                  <a:extLst>
                    <a:ext uri="{FF2B5EF4-FFF2-40B4-BE49-F238E27FC236}">
                      <a16:creationId xmlns:a16="http://schemas.microsoft.com/office/drawing/2014/main" id="{83A99220-2F35-DD40-A558-E68A0FFD57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53630" y="5205444"/>
                  <a:ext cx="503434" cy="373179"/>
                </a:xfrm>
                <a:prstGeom prst="rect">
                  <a:avLst/>
                </a:prstGeom>
                <a:blipFill>
                  <a:blip r:embed="rId12"/>
                  <a:stretch>
                    <a:fillRect r="-6061" b="-33333"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5" name="TextBox 164">
                  <a:extLst>
                    <a:ext uri="{FF2B5EF4-FFF2-40B4-BE49-F238E27FC236}">
                      <a16:creationId xmlns:a16="http://schemas.microsoft.com/office/drawing/2014/main" id="{0D105CEB-926A-C644-896B-27FBE834C515}"/>
                    </a:ext>
                  </a:extLst>
                </p:cNvPr>
                <p:cNvSpPr txBox="1"/>
                <p:nvPr/>
              </p:nvSpPr>
              <p:spPr>
                <a:xfrm>
                  <a:off x="7672493" y="5205444"/>
                  <a:ext cx="503434" cy="37459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p>
                        </m:sSubSup>
                      </m:oMath>
                    </m:oMathPara>
                  </a14:m>
                  <a:endParaRPr kumimoji="1" lang="ko-Kore-KR" altLang="en-US" dirty="0"/>
                </a:p>
              </p:txBody>
            </p:sp>
          </mc:Choice>
          <mc:Fallback xmlns="">
            <p:sp>
              <p:nvSpPr>
                <p:cNvPr id="165" name="TextBox 164">
                  <a:extLst>
                    <a:ext uri="{FF2B5EF4-FFF2-40B4-BE49-F238E27FC236}">
                      <a16:creationId xmlns:a16="http://schemas.microsoft.com/office/drawing/2014/main" id="{0D105CEB-926A-C644-896B-27FBE834C51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72493" y="5205444"/>
                  <a:ext cx="503434" cy="374590"/>
                </a:xfrm>
                <a:prstGeom prst="rect">
                  <a:avLst/>
                </a:prstGeom>
                <a:blipFill>
                  <a:blip r:embed="rId13"/>
                  <a:stretch>
                    <a:fillRect r="-2941" b="-33333"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6" name="TextBox 165">
                  <a:extLst>
                    <a:ext uri="{FF2B5EF4-FFF2-40B4-BE49-F238E27FC236}">
                      <a16:creationId xmlns:a16="http://schemas.microsoft.com/office/drawing/2014/main" id="{FB423F2B-103D-EA45-903B-BF95570D4F66}"/>
                    </a:ext>
                  </a:extLst>
                </p:cNvPr>
                <p:cNvSpPr txBox="1"/>
                <p:nvPr/>
              </p:nvSpPr>
              <p:spPr>
                <a:xfrm>
                  <a:off x="9029759" y="5205444"/>
                  <a:ext cx="503434" cy="3733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  <m:sup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p>
                        </m:sSubSup>
                      </m:oMath>
                    </m:oMathPara>
                  </a14:m>
                  <a:endParaRPr kumimoji="1" lang="ko-Kore-KR" altLang="en-US" dirty="0"/>
                </a:p>
              </p:txBody>
            </p:sp>
          </mc:Choice>
          <mc:Fallback xmlns="">
            <p:sp>
              <p:nvSpPr>
                <p:cNvPr id="166" name="TextBox 165">
                  <a:extLst>
                    <a:ext uri="{FF2B5EF4-FFF2-40B4-BE49-F238E27FC236}">
                      <a16:creationId xmlns:a16="http://schemas.microsoft.com/office/drawing/2014/main" id="{FB423F2B-103D-EA45-903B-BF95570D4F6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29759" y="5205444"/>
                  <a:ext cx="503434" cy="373307"/>
                </a:xfrm>
                <a:prstGeom prst="rect">
                  <a:avLst/>
                </a:prstGeom>
                <a:blipFill>
                  <a:blip r:embed="rId14"/>
                  <a:stretch>
                    <a:fillRect r="-6061" b="-33333"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모서리가 둥근 직사각형 14">
              <a:extLst>
                <a:ext uri="{FF2B5EF4-FFF2-40B4-BE49-F238E27FC236}">
                  <a16:creationId xmlns:a16="http://schemas.microsoft.com/office/drawing/2014/main" id="{007195A5-52A6-284D-9300-D83BCD9CAAAA}"/>
                </a:ext>
              </a:extLst>
            </p:cNvPr>
            <p:cNvSpPr/>
            <p:nvPr/>
          </p:nvSpPr>
          <p:spPr>
            <a:xfrm>
              <a:off x="4895619" y="838320"/>
              <a:ext cx="503434" cy="4905862"/>
            </a:xfrm>
            <a:prstGeom prst="roundRect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67" name="모서리가 둥근 직사각형 166">
              <a:extLst>
                <a:ext uri="{FF2B5EF4-FFF2-40B4-BE49-F238E27FC236}">
                  <a16:creationId xmlns:a16="http://schemas.microsoft.com/office/drawing/2014/main" id="{1AD38043-9B03-0442-A8E4-CEF5E893B03D}"/>
                </a:ext>
              </a:extLst>
            </p:cNvPr>
            <p:cNvSpPr/>
            <p:nvPr/>
          </p:nvSpPr>
          <p:spPr>
            <a:xfrm>
              <a:off x="6229433" y="838320"/>
              <a:ext cx="503434" cy="4905862"/>
            </a:xfrm>
            <a:prstGeom prst="roundRect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68" name="모서리가 둥근 직사각형 167">
              <a:extLst>
                <a:ext uri="{FF2B5EF4-FFF2-40B4-BE49-F238E27FC236}">
                  <a16:creationId xmlns:a16="http://schemas.microsoft.com/office/drawing/2014/main" id="{ECD3DD3A-7F01-4C41-AF55-F344C5B9F4C3}"/>
                </a:ext>
              </a:extLst>
            </p:cNvPr>
            <p:cNvSpPr/>
            <p:nvPr/>
          </p:nvSpPr>
          <p:spPr>
            <a:xfrm>
              <a:off x="7645286" y="850632"/>
              <a:ext cx="503434" cy="4905861"/>
            </a:xfrm>
            <a:prstGeom prst="roundRect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69" name="모서리가 둥근 직사각형 168">
              <a:extLst>
                <a:ext uri="{FF2B5EF4-FFF2-40B4-BE49-F238E27FC236}">
                  <a16:creationId xmlns:a16="http://schemas.microsoft.com/office/drawing/2014/main" id="{8CAB2D0C-74A5-4847-8536-D6D0A34276A4}"/>
                </a:ext>
              </a:extLst>
            </p:cNvPr>
            <p:cNvSpPr/>
            <p:nvPr/>
          </p:nvSpPr>
          <p:spPr>
            <a:xfrm>
              <a:off x="9013445" y="850632"/>
              <a:ext cx="503434" cy="4905862"/>
            </a:xfrm>
            <a:prstGeom prst="roundRect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70" name="TextBox 169">
              <a:extLst>
                <a:ext uri="{FF2B5EF4-FFF2-40B4-BE49-F238E27FC236}">
                  <a16:creationId xmlns:a16="http://schemas.microsoft.com/office/drawing/2014/main" id="{68E4127A-CEFC-4A49-8E32-A28869A84DC3}"/>
                </a:ext>
              </a:extLst>
            </p:cNvPr>
            <p:cNvSpPr txBox="1"/>
            <p:nvPr/>
          </p:nvSpPr>
          <p:spPr>
            <a:xfrm>
              <a:off x="8342969" y="982427"/>
              <a:ext cx="5034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dirty="0"/>
                <a:t>…</a:t>
              </a:r>
              <a:endParaRPr kumimoji="1" lang="ko-Kore-KR" altLang="en-US" dirty="0"/>
            </a:p>
          </p:txBody>
        </p: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51BC4EC6-AC0F-0E45-853B-D2432B74E3D2}"/>
                </a:ext>
              </a:extLst>
            </p:cNvPr>
            <p:cNvSpPr txBox="1"/>
            <p:nvPr/>
          </p:nvSpPr>
          <p:spPr>
            <a:xfrm>
              <a:off x="8342969" y="2921919"/>
              <a:ext cx="5034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dirty="0"/>
                <a:t>…</a:t>
              </a:r>
              <a:endParaRPr kumimoji="1" lang="ko-Kore-KR" altLang="en-US" dirty="0"/>
            </a:p>
          </p:txBody>
        </p:sp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13B00E78-BD5B-0F40-9853-A3C47605B99F}"/>
                </a:ext>
              </a:extLst>
            </p:cNvPr>
            <p:cNvSpPr txBox="1"/>
            <p:nvPr/>
          </p:nvSpPr>
          <p:spPr>
            <a:xfrm>
              <a:off x="8349164" y="5165545"/>
              <a:ext cx="5034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dirty="0"/>
                <a:t>…</a:t>
              </a:r>
              <a:endParaRPr kumimoji="1" lang="ko-Kore-KR" altLang="en-US" dirty="0"/>
            </a:p>
          </p:txBody>
        </p:sp>
        <p:cxnSp>
          <p:nvCxnSpPr>
            <p:cNvPr id="173" name="직선 화살표 연결선 172">
              <a:extLst>
                <a:ext uri="{FF2B5EF4-FFF2-40B4-BE49-F238E27FC236}">
                  <a16:creationId xmlns:a16="http://schemas.microsoft.com/office/drawing/2014/main" id="{28B56A4C-CF76-9F48-9274-754B521CDCF6}"/>
                </a:ext>
              </a:extLst>
            </p:cNvPr>
            <p:cNvCxnSpPr>
              <a:cxnSpLocks/>
            </p:cNvCxnSpPr>
            <p:nvPr/>
          </p:nvCxnSpPr>
          <p:spPr>
            <a:xfrm>
              <a:off x="5147336" y="5756494"/>
              <a:ext cx="0" cy="276999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71494A76-32F9-B54F-AD2D-9A5154E06798}"/>
                    </a:ext>
                  </a:extLst>
                </p:cNvPr>
                <p:cNvSpPr txBox="1"/>
                <p:nvPr/>
              </p:nvSpPr>
              <p:spPr>
                <a:xfrm>
                  <a:off x="4917921" y="6120118"/>
                  <a:ext cx="50633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ore-KR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ko-Kore-KR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1" lang="ko-Kore-KR" altLang="en-US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71494A76-32F9-B54F-AD2D-9A5154E0679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17921" y="6120118"/>
                  <a:ext cx="506332" cy="369332"/>
                </a:xfrm>
                <a:prstGeom prst="rect">
                  <a:avLst/>
                </a:prstGeom>
                <a:blipFill>
                  <a:blip r:embed="rId15"/>
                  <a:stretch>
                    <a:fillRect b="-33333"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75" name="직선 화살표 연결선 174">
              <a:extLst>
                <a:ext uri="{FF2B5EF4-FFF2-40B4-BE49-F238E27FC236}">
                  <a16:creationId xmlns:a16="http://schemas.microsoft.com/office/drawing/2014/main" id="{32454386-54B0-5248-9662-F6FD4CF14814}"/>
                </a:ext>
              </a:extLst>
            </p:cNvPr>
            <p:cNvCxnSpPr>
              <a:cxnSpLocks/>
            </p:cNvCxnSpPr>
            <p:nvPr/>
          </p:nvCxnSpPr>
          <p:spPr>
            <a:xfrm>
              <a:off x="6483045" y="5756494"/>
              <a:ext cx="0" cy="276999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6" name="TextBox 175">
                  <a:extLst>
                    <a:ext uri="{FF2B5EF4-FFF2-40B4-BE49-F238E27FC236}">
                      <a16:creationId xmlns:a16="http://schemas.microsoft.com/office/drawing/2014/main" id="{8A4F2431-22EF-B24A-9D8B-4057F93EE90B}"/>
                    </a:ext>
                  </a:extLst>
                </p:cNvPr>
                <p:cNvSpPr txBox="1"/>
                <p:nvPr/>
              </p:nvSpPr>
              <p:spPr>
                <a:xfrm>
                  <a:off x="6253630" y="6120118"/>
                  <a:ext cx="50633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ore-KR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ko-Kore-KR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1" lang="ko-Kore-KR" altLang="en-US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76" name="TextBox 175">
                  <a:extLst>
                    <a:ext uri="{FF2B5EF4-FFF2-40B4-BE49-F238E27FC236}">
                      <a16:creationId xmlns:a16="http://schemas.microsoft.com/office/drawing/2014/main" id="{8A4F2431-22EF-B24A-9D8B-4057F93EE90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53630" y="6120118"/>
                  <a:ext cx="506332" cy="369332"/>
                </a:xfrm>
                <a:prstGeom prst="rect">
                  <a:avLst/>
                </a:prstGeom>
                <a:blipFill>
                  <a:blip r:embed="rId16"/>
                  <a:stretch>
                    <a:fillRect b="-33333"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77" name="직선 화살표 연결선 176">
              <a:extLst>
                <a:ext uri="{FF2B5EF4-FFF2-40B4-BE49-F238E27FC236}">
                  <a16:creationId xmlns:a16="http://schemas.microsoft.com/office/drawing/2014/main" id="{A0E1AEA5-35A0-5A42-95E2-255222002EF1}"/>
                </a:ext>
              </a:extLst>
            </p:cNvPr>
            <p:cNvCxnSpPr>
              <a:cxnSpLocks/>
            </p:cNvCxnSpPr>
            <p:nvPr/>
          </p:nvCxnSpPr>
          <p:spPr>
            <a:xfrm>
              <a:off x="7874489" y="5756494"/>
              <a:ext cx="0" cy="276999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8" name="TextBox 177">
                  <a:extLst>
                    <a:ext uri="{FF2B5EF4-FFF2-40B4-BE49-F238E27FC236}">
                      <a16:creationId xmlns:a16="http://schemas.microsoft.com/office/drawing/2014/main" id="{B5D0276E-3F4A-3E4E-805B-09F4025A86C1}"/>
                    </a:ext>
                  </a:extLst>
                </p:cNvPr>
                <p:cNvSpPr txBox="1"/>
                <p:nvPr/>
              </p:nvSpPr>
              <p:spPr>
                <a:xfrm>
                  <a:off x="7645074" y="6120118"/>
                  <a:ext cx="50633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ore-KR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ko-Kore-KR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kumimoji="1" lang="ko-Kore-KR" altLang="en-US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78" name="TextBox 177">
                  <a:extLst>
                    <a:ext uri="{FF2B5EF4-FFF2-40B4-BE49-F238E27FC236}">
                      <a16:creationId xmlns:a16="http://schemas.microsoft.com/office/drawing/2014/main" id="{B5D0276E-3F4A-3E4E-805B-09F4025A86C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45074" y="6120118"/>
                  <a:ext cx="506332" cy="369332"/>
                </a:xfrm>
                <a:prstGeom prst="rect">
                  <a:avLst/>
                </a:prstGeom>
                <a:blipFill>
                  <a:blip r:embed="rId17"/>
                  <a:stretch>
                    <a:fillRect b="-33333"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79" name="직선 화살표 연결선 178">
              <a:extLst>
                <a:ext uri="{FF2B5EF4-FFF2-40B4-BE49-F238E27FC236}">
                  <a16:creationId xmlns:a16="http://schemas.microsoft.com/office/drawing/2014/main" id="{6CE525AE-B754-A840-B1AF-2686ED8FA01E}"/>
                </a:ext>
              </a:extLst>
            </p:cNvPr>
            <p:cNvCxnSpPr>
              <a:cxnSpLocks/>
            </p:cNvCxnSpPr>
            <p:nvPr/>
          </p:nvCxnSpPr>
          <p:spPr>
            <a:xfrm>
              <a:off x="9265933" y="5756494"/>
              <a:ext cx="0" cy="276999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0" name="TextBox 179">
                  <a:extLst>
                    <a:ext uri="{FF2B5EF4-FFF2-40B4-BE49-F238E27FC236}">
                      <a16:creationId xmlns:a16="http://schemas.microsoft.com/office/drawing/2014/main" id="{68A5056E-5C35-D24A-809D-F01DB887400A}"/>
                    </a:ext>
                  </a:extLst>
                </p:cNvPr>
                <p:cNvSpPr txBox="1"/>
                <p:nvPr/>
              </p:nvSpPr>
              <p:spPr>
                <a:xfrm>
                  <a:off x="9036518" y="6120118"/>
                  <a:ext cx="50633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ore-KR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ko-Kore-KR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kumimoji="1" lang="ko-Kore-KR" altLang="en-US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80" name="TextBox 179">
                  <a:extLst>
                    <a:ext uri="{FF2B5EF4-FFF2-40B4-BE49-F238E27FC236}">
                      <a16:creationId xmlns:a16="http://schemas.microsoft.com/office/drawing/2014/main" id="{68A5056E-5C35-D24A-809D-F01DB887400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36518" y="6120118"/>
                  <a:ext cx="506332" cy="369332"/>
                </a:xfrm>
                <a:prstGeom prst="rect">
                  <a:avLst/>
                </a:prstGeom>
                <a:blipFill>
                  <a:blip r:embed="rId18"/>
                  <a:stretch>
                    <a:fillRect b="-33333"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49941078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90CE72-C451-F647-B0EB-9967502E3A02}"/>
              </a:ext>
            </a:extLst>
          </p:cNvPr>
          <p:cNvSpPr txBox="1"/>
          <p:nvPr/>
        </p:nvSpPr>
        <p:spPr>
          <a:xfrm>
            <a:off x="106326" y="202019"/>
            <a:ext cx="11889731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곱셈</a:t>
            </a:r>
            <a:r>
              <a:rPr kumimoji="1" lang="ko-KR" altLang="en-US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사칙연산 성능 확인</a:t>
            </a:r>
            <a:endParaRPr kumimoji="1" lang="en-US" altLang="ko-KR" b="1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433AC60-6118-6544-A06E-5B474366020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79961" y="2624381"/>
            <a:ext cx="2428800" cy="18216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09E0B039-55E6-634F-94E8-B13A3DDD5A68}"/>
              </a:ext>
            </a:extLst>
          </p:cNvPr>
          <p:cNvSpPr/>
          <p:nvPr/>
        </p:nvSpPr>
        <p:spPr>
          <a:xfrm>
            <a:off x="399355" y="4676201"/>
            <a:ext cx="2647811" cy="1173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100</a:t>
            </a:r>
            <a:r>
              <a:rPr kumimoji="1" lang="ko-KR" altLang="en-US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</a:t>
            </a:r>
            <a:r>
              <a:rPr kumimoji="1" lang="en-US" altLang="ko-KR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epoch : 16.360 %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125 epoch : 22.620 %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150 epoch : 23.320 %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200 epoch : 23.160 %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5E297A9-CD62-2D4C-A70E-35967F1843BC}"/>
              </a:ext>
            </a:extLst>
          </p:cNvPr>
          <p:cNvSpPr txBox="1"/>
          <p:nvPr/>
        </p:nvSpPr>
        <p:spPr>
          <a:xfrm>
            <a:off x="1379167" y="2183461"/>
            <a:ext cx="1250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Single</a:t>
            </a:r>
            <a:endParaRPr kumimoji="1" lang="ko-Kore-KR" altLang="en-US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268557D-C97C-AB40-9045-50D468201864}"/>
              </a:ext>
            </a:extLst>
          </p:cNvPr>
          <p:cNvGrpSpPr/>
          <p:nvPr/>
        </p:nvGrpSpPr>
        <p:grpSpPr>
          <a:xfrm>
            <a:off x="8939450" y="2183099"/>
            <a:ext cx="2812701" cy="3668400"/>
            <a:chOff x="3182390" y="2181800"/>
            <a:chExt cx="2812701" cy="3668119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0B12E4E-09BD-7E4E-B090-C5F0C9C3E6F1}"/>
                </a:ext>
              </a:extLst>
            </p:cNvPr>
            <p:cNvSpPr txBox="1"/>
            <p:nvPr/>
          </p:nvSpPr>
          <p:spPr>
            <a:xfrm>
              <a:off x="4106767" y="2181800"/>
              <a:ext cx="12500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dirty="0">
                  <a:latin typeface="MARU Buri Beta" panose="020B0600000101010101" pitchFamily="34" charset="-127"/>
                  <a:ea typeface="MARU Buri Beta" panose="020B0600000101010101" pitchFamily="34" charset="-127"/>
                </a:rPr>
                <a:t>Ensemble</a:t>
              </a:r>
              <a:endParaRPr kumimoji="1" lang="ko-Kore-KR" altLang="en-US" dirty="0">
                <a:latin typeface="MARU Buri Beta" panose="020B0600000101010101" pitchFamily="34" charset="-127"/>
                <a:ea typeface="MARU Buri Beta" panose="020B0600000101010101" pitchFamily="34" charset="-127"/>
              </a:endParaRP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F5777E6C-945E-9C43-9185-C305D2DFD60B}"/>
                </a:ext>
              </a:extLst>
            </p:cNvPr>
            <p:cNvGrpSpPr/>
            <p:nvPr/>
          </p:nvGrpSpPr>
          <p:grpSpPr>
            <a:xfrm>
              <a:off x="3182390" y="2567414"/>
              <a:ext cx="2812701" cy="3282505"/>
              <a:chOff x="3182390" y="2567414"/>
              <a:chExt cx="2812701" cy="3282505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81A7CAE5-9C35-0A49-921C-CBA951263AB8}"/>
                  </a:ext>
                </a:extLst>
              </p:cNvPr>
              <p:cNvSpPr/>
              <p:nvPr/>
            </p:nvSpPr>
            <p:spPr>
              <a:xfrm>
                <a:off x="3182390" y="4676200"/>
                <a:ext cx="2647811" cy="11737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100</a:t>
                </a:r>
                <a:r>
                  <a:rPr kumimoji="1" lang="ko-KR" altLang="en-US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 </a:t>
                </a: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epoch : 24.800 %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125 epoch : 26.460 %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150 epoch : 29.520 %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200 epoch : 27.640 %</a:t>
                </a:r>
              </a:p>
            </p:txBody>
          </p:sp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43C367C1-9175-1D4A-8959-3B93C1446D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/>
              <a:stretch/>
            </p:blipFill>
            <p:spPr>
              <a:xfrm>
                <a:off x="3411719" y="2567414"/>
                <a:ext cx="2583372" cy="1937381"/>
              </a:xfrm>
              <a:prstGeom prst="rect">
                <a:avLst/>
              </a:prstGeom>
            </p:spPr>
          </p:pic>
        </p:grp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A5463A3D-BA89-5C46-B907-32307EFBEACB}"/>
              </a:ext>
            </a:extLst>
          </p:cNvPr>
          <p:cNvGrpSpPr/>
          <p:nvPr/>
        </p:nvGrpSpPr>
        <p:grpSpPr>
          <a:xfrm>
            <a:off x="6079040" y="2183100"/>
            <a:ext cx="2791056" cy="3666819"/>
            <a:chOff x="6079040" y="2183100"/>
            <a:chExt cx="2791056" cy="3666819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4AED869-9686-F34B-A734-D568BA55809C}"/>
                </a:ext>
              </a:extLst>
            </p:cNvPr>
            <p:cNvSpPr txBox="1"/>
            <p:nvPr/>
          </p:nvSpPr>
          <p:spPr>
            <a:xfrm>
              <a:off x="6949567" y="2183100"/>
              <a:ext cx="12500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dirty="0">
                  <a:latin typeface="MARU Buri Beta" panose="020B0600000101010101" pitchFamily="34" charset="-127"/>
                  <a:ea typeface="MARU Buri Beta" panose="020B0600000101010101" pitchFamily="34" charset="-127"/>
                </a:rPr>
                <a:t>Survival</a:t>
              </a:r>
              <a:endParaRPr kumimoji="1" lang="ko-Kore-KR" altLang="en-US" dirty="0">
                <a:latin typeface="MARU Buri Beta" panose="020B0600000101010101" pitchFamily="34" charset="-127"/>
                <a:ea typeface="MARU Buri Beta" panose="020B0600000101010101" pitchFamily="34" charset="-127"/>
              </a:endParaRPr>
            </a:p>
          </p:txBody>
        </p: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28C06C7D-03D9-C348-8ED9-BF2C8B38DDF7}"/>
                </a:ext>
              </a:extLst>
            </p:cNvPr>
            <p:cNvGrpSpPr/>
            <p:nvPr/>
          </p:nvGrpSpPr>
          <p:grpSpPr>
            <a:xfrm>
              <a:off x="6079040" y="2556496"/>
              <a:ext cx="2791056" cy="3293423"/>
              <a:chOff x="6079040" y="2556496"/>
              <a:chExt cx="2791056" cy="3293423"/>
            </a:xfrm>
          </p:grpSpPr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F114BD30-0071-D24F-B1C3-803E0DBC6110}"/>
                  </a:ext>
                </a:extLst>
              </p:cNvPr>
              <p:cNvSpPr/>
              <p:nvPr/>
            </p:nvSpPr>
            <p:spPr>
              <a:xfrm>
                <a:off x="6079040" y="4676200"/>
                <a:ext cx="2647811" cy="11737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100</a:t>
                </a:r>
                <a:r>
                  <a:rPr kumimoji="1" lang="ko-KR" altLang="en-US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 </a:t>
                </a: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epoch : 21.420 %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125 epoch : 22.620 %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150 epoch : 23.960 %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200 epoch : 24.320 %</a:t>
                </a:r>
              </a:p>
            </p:txBody>
          </p:sp>
          <p:pic>
            <p:nvPicPr>
              <p:cNvPr id="19" name="그림 18">
                <a:extLst>
                  <a:ext uri="{FF2B5EF4-FFF2-40B4-BE49-F238E27FC236}">
                    <a16:creationId xmlns:a16="http://schemas.microsoft.com/office/drawing/2014/main" id="{5B463623-DCBD-974A-B620-CB18D644C2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rcRect/>
              <a:stretch/>
            </p:blipFill>
            <p:spPr>
              <a:xfrm>
                <a:off x="6282897" y="2556496"/>
                <a:ext cx="2587199" cy="1940399"/>
              </a:xfrm>
              <a:prstGeom prst="rect">
                <a:avLst/>
              </a:prstGeom>
            </p:spPr>
          </p:pic>
        </p:grp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547AC81E-D6F0-1842-950C-CAC844BFA6F8}"/>
              </a:ext>
            </a:extLst>
          </p:cNvPr>
          <p:cNvGrpSpPr/>
          <p:nvPr/>
        </p:nvGrpSpPr>
        <p:grpSpPr>
          <a:xfrm>
            <a:off x="3259765" y="2183100"/>
            <a:ext cx="2764885" cy="3668119"/>
            <a:chOff x="8726851" y="2181800"/>
            <a:chExt cx="2764885" cy="3668119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D7F7DC8-C518-C242-9CFF-0F1D2A619620}"/>
                </a:ext>
              </a:extLst>
            </p:cNvPr>
            <p:cNvSpPr txBox="1"/>
            <p:nvPr/>
          </p:nvSpPr>
          <p:spPr>
            <a:xfrm>
              <a:off x="9578767" y="2181800"/>
              <a:ext cx="12500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dirty="0">
                  <a:latin typeface="MARU Buri Beta" panose="020B0600000101010101" pitchFamily="34" charset="-127"/>
                  <a:ea typeface="MARU Buri Beta" panose="020B0600000101010101" pitchFamily="34" charset="-127"/>
                </a:rPr>
                <a:t>Real</a:t>
              </a:r>
              <a:endParaRPr kumimoji="1" lang="ko-Kore-KR" altLang="en-US" dirty="0">
                <a:latin typeface="MARU Buri Beta" panose="020B0600000101010101" pitchFamily="34" charset="-127"/>
                <a:ea typeface="MARU Buri Beta" panose="020B0600000101010101" pitchFamily="34" charset="-127"/>
              </a:endParaRP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EBEF0E70-9CDA-ED4B-A16E-0E047B3A1318}"/>
                </a:ext>
              </a:extLst>
            </p:cNvPr>
            <p:cNvGrpSpPr/>
            <p:nvPr/>
          </p:nvGrpSpPr>
          <p:grpSpPr>
            <a:xfrm>
              <a:off x="8726851" y="2559298"/>
              <a:ext cx="2764885" cy="3290621"/>
              <a:chOff x="8726851" y="2559298"/>
              <a:chExt cx="2764885" cy="3290621"/>
            </a:xfrm>
          </p:grpSpPr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59BA6C50-8009-704E-BAA6-6208FA2E44B7}"/>
                  </a:ext>
                </a:extLst>
              </p:cNvPr>
              <p:cNvSpPr/>
              <p:nvPr/>
            </p:nvSpPr>
            <p:spPr>
              <a:xfrm>
                <a:off x="8726851" y="4676200"/>
                <a:ext cx="2647811" cy="11737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100</a:t>
                </a:r>
                <a:r>
                  <a:rPr kumimoji="1" lang="ko-KR" altLang="en-US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 </a:t>
                </a: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epoch : 20.520 %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125 epoch : 22.880 %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150 epoch : 24.100 %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200 epoch : 23.460 %</a:t>
                </a:r>
              </a:p>
            </p:txBody>
          </p:sp>
          <p:pic>
            <p:nvPicPr>
              <p:cNvPr id="21" name="그림 20">
                <a:extLst>
                  <a:ext uri="{FF2B5EF4-FFF2-40B4-BE49-F238E27FC236}">
                    <a16:creationId xmlns:a16="http://schemas.microsoft.com/office/drawing/2014/main" id="{BEE647BE-FA42-834D-81EF-04A9E071A6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rcRect/>
              <a:stretch/>
            </p:blipFill>
            <p:spPr>
              <a:xfrm>
                <a:off x="8915830" y="2559298"/>
                <a:ext cx="2575906" cy="1931929"/>
              </a:xfrm>
              <a:prstGeom prst="rect">
                <a:avLst/>
              </a:prstGeom>
            </p:spPr>
          </p:pic>
        </p:grp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D25A0263-CBB3-B744-8193-3A7966E20982}"/>
              </a:ext>
            </a:extLst>
          </p:cNvPr>
          <p:cNvSpPr txBox="1"/>
          <p:nvPr/>
        </p:nvSpPr>
        <p:spPr>
          <a:xfrm>
            <a:off x="151135" y="926177"/>
            <a:ext cx="2320846" cy="1030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Numpy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사용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Gpu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사용량 적음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서바이벌 코드 수정 후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22527335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90CE72-C451-F647-B0EB-9967502E3A02}"/>
              </a:ext>
            </a:extLst>
          </p:cNvPr>
          <p:cNvSpPr txBox="1"/>
          <p:nvPr/>
        </p:nvSpPr>
        <p:spPr>
          <a:xfrm>
            <a:off x="106326" y="202019"/>
            <a:ext cx="11889731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곱셈</a:t>
            </a:r>
            <a:r>
              <a:rPr kumimoji="1" lang="ko-KR" altLang="en-US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사칙연산 성능 확인</a:t>
            </a:r>
            <a:endParaRPr kumimoji="1" lang="en-US" altLang="ko-KR" b="1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E08AA64A-D501-734F-8600-0E0F3C4BD3F3}"/>
              </a:ext>
            </a:extLst>
          </p:cNvPr>
          <p:cNvGrpSpPr/>
          <p:nvPr/>
        </p:nvGrpSpPr>
        <p:grpSpPr>
          <a:xfrm>
            <a:off x="399355" y="2448157"/>
            <a:ext cx="2647811" cy="3666459"/>
            <a:chOff x="399355" y="2183461"/>
            <a:chExt cx="2647811" cy="3666459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E433AC60-6118-6544-A06E-5B47436602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618367" y="2552793"/>
              <a:ext cx="2428799" cy="1821600"/>
            </a:xfrm>
            <a:prstGeom prst="rect">
              <a:avLst/>
            </a:prstGeom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9E0B039-55E6-634F-94E8-B13A3DDD5A68}"/>
                </a:ext>
              </a:extLst>
            </p:cNvPr>
            <p:cNvSpPr/>
            <p:nvPr/>
          </p:nvSpPr>
          <p:spPr>
            <a:xfrm>
              <a:off x="399355" y="4676201"/>
              <a:ext cx="2647811" cy="117371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742950" lvl="1" indent="-285750">
                <a:lnSpc>
                  <a:spcPct val="150000"/>
                </a:lnSpc>
                <a:buFontTx/>
                <a:buChar char="-"/>
              </a:pPr>
              <a:r>
                <a:rPr kumimoji="1" lang="en-US" altLang="ko-KR" sz="1200" dirty="0">
                  <a:solidFill>
                    <a:srgbClr val="3D3D3D"/>
                  </a:solidFill>
                  <a:latin typeface="NanumSquareRound Regular" panose="020B0600000101010101" pitchFamily="34" charset="-127"/>
                  <a:ea typeface="NanumSquareRound Regular" panose="020B0600000101010101" pitchFamily="34" charset="-127"/>
                </a:rPr>
                <a:t>100</a:t>
              </a:r>
              <a:r>
                <a:rPr kumimoji="1" lang="ko-KR" altLang="en-US" sz="1200" dirty="0">
                  <a:solidFill>
                    <a:srgbClr val="3D3D3D"/>
                  </a:solidFill>
                  <a:latin typeface="NanumSquareRound Regular" panose="020B0600000101010101" pitchFamily="34" charset="-127"/>
                  <a:ea typeface="NanumSquareRound Regular" panose="020B0600000101010101" pitchFamily="34" charset="-127"/>
                </a:rPr>
                <a:t> </a:t>
              </a:r>
              <a:r>
                <a:rPr kumimoji="1" lang="en-US" altLang="ko-KR" sz="1200" dirty="0">
                  <a:solidFill>
                    <a:srgbClr val="3D3D3D"/>
                  </a:solidFill>
                  <a:latin typeface="NanumSquareRound Regular" panose="020B0600000101010101" pitchFamily="34" charset="-127"/>
                  <a:ea typeface="NanumSquareRound Regular" panose="020B0600000101010101" pitchFamily="34" charset="-127"/>
                </a:rPr>
                <a:t>epoch : 19.280 %</a:t>
              </a:r>
            </a:p>
            <a:p>
              <a:pPr marL="742950" lvl="1" indent="-285750">
                <a:lnSpc>
                  <a:spcPct val="150000"/>
                </a:lnSpc>
                <a:buFontTx/>
                <a:buChar char="-"/>
              </a:pPr>
              <a:r>
                <a:rPr kumimoji="1" lang="en-US" altLang="ko-KR" sz="1200" dirty="0">
                  <a:solidFill>
                    <a:srgbClr val="3D3D3D"/>
                  </a:solidFill>
                  <a:latin typeface="NanumSquareRound Regular" panose="020B0600000101010101" pitchFamily="34" charset="-127"/>
                  <a:ea typeface="NanumSquareRound Regular" panose="020B0600000101010101" pitchFamily="34" charset="-127"/>
                </a:rPr>
                <a:t>125 epoch : 19.820 %</a:t>
              </a:r>
            </a:p>
            <a:p>
              <a:pPr marL="742950" lvl="1" indent="-285750">
                <a:lnSpc>
                  <a:spcPct val="150000"/>
                </a:lnSpc>
                <a:buFontTx/>
                <a:buChar char="-"/>
              </a:pPr>
              <a:r>
                <a:rPr kumimoji="1" lang="en-US" altLang="ko-KR" sz="1200" dirty="0">
                  <a:solidFill>
                    <a:srgbClr val="3D3D3D"/>
                  </a:solidFill>
                  <a:latin typeface="NanumSquareRound Regular" panose="020B0600000101010101" pitchFamily="34" charset="-127"/>
                  <a:ea typeface="NanumSquareRound Regular" panose="020B0600000101010101" pitchFamily="34" charset="-127"/>
                </a:rPr>
                <a:t>150 epoch : 22.020 %</a:t>
              </a:r>
            </a:p>
            <a:p>
              <a:pPr marL="742950" lvl="1" indent="-285750">
                <a:lnSpc>
                  <a:spcPct val="150000"/>
                </a:lnSpc>
                <a:buFontTx/>
                <a:buChar char="-"/>
              </a:pPr>
              <a:r>
                <a:rPr kumimoji="1" lang="en-US" altLang="ko-KR" sz="1200" dirty="0">
                  <a:solidFill>
                    <a:srgbClr val="3D3D3D"/>
                  </a:solidFill>
                  <a:latin typeface="NanumSquareRound Regular" panose="020B0600000101010101" pitchFamily="34" charset="-127"/>
                  <a:ea typeface="NanumSquareRound Regular" panose="020B0600000101010101" pitchFamily="34" charset="-127"/>
                </a:rPr>
                <a:t>200 epoch : 24.540 %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5E297A9-CD62-2D4C-A70E-35967F1843BC}"/>
                </a:ext>
              </a:extLst>
            </p:cNvPr>
            <p:cNvSpPr txBox="1"/>
            <p:nvPr/>
          </p:nvSpPr>
          <p:spPr>
            <a:xfrm>
              <a:off x="1379167" y="2183461"/>
              <a:ext cx="12500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dirty="0">
                  <a:latin typeface="MARU Buri Beta" panose="020B0600000101010101" pitchFamily="34" charset="-127"/>
                  <a:ea typeface="MARU Buri Beta" panose="020B0600000101010101" pitchFamily="34" charset="-127"/>
                </a:rPr>
                <a:t>Single</a:t>
              </a:r>
              <a:endParaRPr kumimoji="1" lang="ko-Kore-KR" altLang="en-US" dirty="0">
                <a:latin typeface="MARU Buri Beta" panose="020B0600000101010101" pitchFamily="34" charset="-127"/>
                <a:ea typeface="MARU Buri Beta" panose="020B0600000101010101" pitchFamily="34" charset="-127"/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E6A44B5C-88CA-FE43-9BE3-5ACA68EDE5EF}"/>
              </a:ext>
            </a:extLst>
          </p:cNvPr>
          <p:cNvSpPr txBox="1"/>
          <p:nvPr/>
        </p:nvSpPr>
        <p:spPr>
          <a:xfrm>
            <a:off x="151134" y="926177"/>
            <a:ext cx="11889731" cy="13538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Cupy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사용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Gpu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사용량 향상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서바이벌 코드 수정 후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앞의 결과보다 더 안좋음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41068812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8426092-14B6-3F41-BEDA-1FA918CC6810}"/>
              </a:ext>
            </a:extLst>
          </p:cNvPr>
          <p:cNvSpPr txBox="1"/>
          <p:nvPr/>
        </p:nvSpPr>
        <p:spPr>
          <a:xfrm>
            <a:off x="4549536" y="3115662"/>
            <a:ext cx="3564153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11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월 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23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일 화요일 </a:t>
            </a:r>
            <a:r>
              <a:rPr kumimoji="1" lang="ko-KR" altLang="en-US" b="1" u="sng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개인미팅</a:t>
            </a:r>
            <a:endParaRPr kumimoji="1" lang="en-US" altLang="ko-KR" b="1" u="sng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8374911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90CE72-C451-F647-B0EB-9967502E3A02}"/>
              </a:ext>
            </a:extLst>
          </p:cNvPr>
          <p:cNvSpPr txBox="1"/>
          <p:nvPr/>
        </p:nvSpPr>
        <p:spPr>
          <a:xfrm>
            <a:off x="106326" y="202019"/>
            <a:ext cx="11889731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뺄셈</a:t>
            </a:r>
            <a:r>
              <a:rPr kumimoji="1" lang="ko-KR" altLang="en-US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사칙연산 성능 확인</a:t>
            </a:r>
            <a:endParaRPr kumimoji="1" lang="en-US" altLang="ko-KR" b="1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433AC60-6118-6544-A06E-5B474366020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79961" y="2624381"/>
            <a:ext cx="2428800" cy="18216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09E0B039-55E6-634F-94E8-B13A3DDD5A68}"/>
              </a:ext>
            </a:extLst>
          </p:cNvPr>
          <p:cNvSpPr/>
          <p:nvPr/>
        </p:nvSpPr>
        <p:spPr>
          <a:xfrm>
            <a:off x="399355" y="4676201"/>
            <a:ext cx="2647811" cy="1173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100</a:t>
            </a:r>
            <a:r>
              <a:rPr kumimoji="1" lang="ko-KR" altLang="en-US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</a:t>
            </a:r>
            <a:r>
              <a:rPr kumimoji="1" lang="en-US" altLang="ko-KR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epoch : 72.760 %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125 epoch : 80.780 %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150 epoch : 82.540 %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200 epoch : 82.720 %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5E297A9-CD62-2D4C-A70E-35967F1843BC}"/>
              </a:ext>
            </a:extLst>
          </p:cNvPr>
          <p:cNvSpPr txBox="1"/>
          <p:nvPr/>
        </p:nvSpPr>
        <p:spPr>
          <a:xfrm>
            <a:off x="1379167" y="2183461"/>
            <a:ext cx="1250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Single</a:t>
            </a:r>
            <a:endParaRPr kumimoji="1" lang="ko-Kore-KR" altLang="en-US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268557D-C97C-AB40-9045-50D468201864}"/>
              </a:ext>
            </a:extLst>
          </p:cNvPr>
          <p:cNvGrpSpPr/>
          <p:nvPr/>
        </p:nvGrpSpPr>
        <p:grpSpPr>
          <a:xfrm>
            <a:off x="8939450" y="2183099"/>
            <a:ext cx="2812701" cy="3668400"/>
            <a:chOff x="3182390" y="2181800"/>
            <a:chExt cx="2812701" cy="3668119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0B12E4E-09BD-7E4E-B090-C5F0C9C3E6F1}"/>
                </a:ext>
              </a:extLst>
            </p:cNvPr>
            <p:cNvSpPr txBox="1"/>
            <p:nvPr/>
          </p:nvSpPr>
          <p:spPr>
            <a:xfrm>
              <a:off x="4106767" y="2181800"/>
              <a:ext cx="12500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dirty="0">
                  <a:latin typeface="MARU Buri Beta" panose="020B0600000101010101" pitchFamily="34" charset="-127"/>
                  <a:ea typeface="MARU Buri Beta" panose="020B0600000101010101" pitchFamily="34" charset="-127"/>
                </a:rPr>
                <a:t>Ensemble</a:t>
              </a:r>
              <a:endParaRPr kumimoji="1" lang="ko-Kore-KR" altLang="en-US" dirty="0">
                <a:latin typeface="MARU Buri Beta" panose="020B0600000101010101" pitchFamily="34" charset="-127"/>
                <a:ea typeface="MARU Buri Beta" panose="020B0600000101010101" pitchFamily="34" charset="-127"/>
              </a:endParaRP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F5777E6C-945E-9C43-9185-C305D2DFD60B}"/>
                </a:ext>
              </a:extLst>
            </p:cNvPr>
            <p:cNvGrpSpPr/>
            <p:nvPr/>
          </p:nvGrpSpPr>
          <p:grpSpPr>
            <a:xfrm>
              <a:off x="3182390" y="2567414"/>
              <a:ext cx="2812701" cy="3282505"/>
              <a:chOff x="3182390" y="2567414"/>
              <a:chExt cx="2812701" cy="3282505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81A7CAE5-9C35-0A49-921C-CBA951263AB8}"/>
                  </a:ext>
                </a:extLst>
              </p:cNvPr>
              <p:cNvSpPr/>
              <p:nvPr/>
            </p:nvSpPr>
            <p:spPr>
              <a:xfrm>
                <a:off x="3182390" y="4676200"/>
                <a:ext cx="2647811" cy="11737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100</a:t>
                </a:r>
                <a:r>
                  <a:rPr kumimoji="1" lang="ko-KR" altLang="en-US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 </a:t>
                </a: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epoch : 98.220 %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125 epoch : 98.840 %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150 epoch : 99.260 %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200 epoch : 99.640 %</a:t>
                </a:r>
              </a:p>
            </p:txBody>
          </p:sp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43C367C1-9175-1D4A-8959-3B93C1446D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/>
              <a:stretch/>
            </p:blipFill>
            <p:spPr>
              <a:xfrm>
                <a:off x="3411719" y="2567414"/>
                <a:ext cx="2583372" cy="1937381"/>
              </a:xfrm>
              <a:prstGeom prst="rect">
                <a:avLst/>
              </a:prstGeom>
            </p:spPr>
          </p:pic>
        </p:grp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A5463A3D-BA89-5C46-B907-32307EFBEACB}"/>
              </a:ext>
            </a:extLst>
          </p:cNvPr>
          <p:cNvGrpSpPr/>
          <p:nvPr/>
        </p:nvGrpSpPr>
        <p:grpSpPr>
          <a:xfrm>
            <a:off x="6079040" y="2183100"/>
            <a:ext cx="2791055" cy="3666819"/>
            <a:chOff x="6079040" y="2183100"/>
            <a:chExt cx="2791055" cy="3666819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4AED869-9686-F34B-A734-D568BA55809C}"/>
                </a:ext>
              </a:extLst>
            </p:cNvPr>
            <p:cNvSpPr txBox="1"/>
            <p:nvPr/>
          </p:nvSpPr>
          <p:spPr>
            <a:xfrm>
              <a:off x="6949567" y="2183100"/>
              <a:ext cx="12500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dirty="0">
                  <a:latin typeface="MARU Buri Beta" panose="020B0600000101010101" pitchFamily="34" charset="-127"/>
                  <a:ea typeface="MARU Buri Beta" panose="020B0600000101010101" pitchFamily="34" charset="-127"/>
                </a:rPr>
                <a:t>Survival</a:t>
              </a:r>
              <a:endParaRPr kumimoji="1" lang="ko-Kore-KR" altLang="en-US" dirty="0">
                <a:latin typeface="MARU Buri Beta" panose="020B0600000101010101" pitchFamily="34" charset="-127"/>
                <a:ea typeface="MARU Buri Beta" panose="020B0600000101010101" pitchFamily="34" charset="-127"/>
              </a:endParaRPr>
            </a:p>
          </p:txBody>
        </p: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28C06C7D-03D9-C348-8ED9-BF2C8B38DDF7}"/>
                </a:ext>
              </a:extLst>
            </p:cNvPr>
            <p:cNvGrpSpPr/>
            <p:nvPr/>
          </p:nvGrpSpPr>
          <p:grpSpPr>
            <a:xfrm>
              <a:off x="6079040" y="2556496"/>
              <a:ext cx="2791055" cy="3293423"/>
              <a:chOff x="6079040" y="2556496"/>
              <a:chExt cx="2791055" cy="3293423"/>
            </a:xfrm>
          </p:grpSpPr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F114BD30-0071-D24F-B1C3-803E0DBC6110}"/>
                  </a:ext>
                </a:extLst>
              </p:cNvPr>
              <p:cNvSpPr/>
              <p:nvPr/>
            </p:nvSpPr>
            <p:spPr>
              <a:xfrm>
                <a:off x="6079040" y="4676200"/>
                <a:ext cx="2647811" cy="11737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100</a:t>
                </a:r>
                <a:r>
                  <a:rPr kumimoji="1" lang="ko-KR" altLang="en-US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 </a:t>
                </a: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epoch : 91.420 %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125 epoch : 94.940 %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150 epoch : 97.020 %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200 epoch : 99.620 %</a:t>
                </a:r>
              </a:p>
            </p:txBody>
          </p:sp>
          <p:pic>
            <p:nvPicPr>
              <p:cNvPr id="19" name="그림 18">
                <a:extLst>
                  <a:ext uri="{FF2B5EF4-FFF2-40B4-BE49-F238E27FC236}">
                    <a16:creationId xmlns:a16="http://schemas.microsoft.com/office/drawing/2014/main" id="{5B463623-DCBD-974A-B620-CB18D644C2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rcRect/>
              <a:stretch/>
            </p:blipFill>
            <p:spPr>
              <a:xfrm>
                <a:off x="6282897" y="2556496"/>
                <a:ext cx="2587198" cy="1940399"/>
              </a:xfrm>
              <a:prstGeom prst="rect">
                <a:avLst/>
              </a:prstGeom>
            </p:spPr>
          </p:pic>
        </p:grp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547AC81E-D6F0-1842-950C-CAC844BFA6F8}"/>
              </a:ext>
            </a:extLst>
          </p:cNvPr>
          <p:cNvGrpSpPr/>
          <p:nvPr/>
        </p:nvGrpSpPr>
        <p:grpSpPr>
          <a:xfrm>
            <a:off x="3259765" y="2183100"/>
            <a:ext cx="2764884" cy="3668119"/>
            <a:chOff x="8726851" y="2181800"/>
            <a:chExt cx="2764884" cy="3668119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D7F7DC8-C518-C242-9CFF-0F1D2A619620}"/>
                </a:ext>
              </a:extLst>
            </p:cNvPr>
            <p:cNvSpPr txBox="1"/>
            <p:nvPr/>
          </p:nvSpPr>
          <p:spPr>
            <a:xfrm>
              <a:off x="9578767" y="2181800"/>
              <a:ext cx="12500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dirty="0">
                  <a:latin typeface="MARU Buri Beta" panose="020B0600000101010101" pitchFamily="34" charset="-127"/>
                  <a:ea typeface="MARU Buri Beta" panose="020B0600000101010101" pitchFamily="34" charset="-127"/>
                </a:rPr>
                <a:t>Majority</a:t>
              </a:r>
              <a:endParaRPr kumimoji="1" lang="ko-Kore-KR" altLang="en-US" dirty="0">
                <a:latin typeface="MARU Buri Beta" panose="020B0600000101010101" pitchFamily="34" charset="-127"/>
                <a:ea typeface="MARU Buri Beta" panose="020B0600000101010101" pitchFamily="34" charset="-127"/>
              </a:endParaRP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EBEF0E70-9CDA-ED4B-A16E-0E047B3A1318}"/>
                </a:ext>
              </a:extLst>
            </p:cNvPr>
            <p:cNvGrpSpPr/>
            <p:nvPr/>
          </p:nvGrpSpPr>
          <p:grpSpPr>
            <a:xfrm>
              <a:off x="8726851" y="2559298"/>
              <a:ext cx="2764884" cy="3290621"/>
              <a:chOff x="8726851" y="2559298"/>
              <a:chExt cx="2764884" cy="3290621"/>
            </a:xfrm>
          </p:grpSpPr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59BA6C50-8009-704E-BAA6-6208FA2E44B7}"/>
                  </a:ext>
                </a:extLst>
              </p:cNvPr>
              <p:cNvSpPr/>
              <p:nvPr/>
            </p:nvSpPr>
            <p:spPr>
              <a:xfrm>
                <a:off x="8726851" y="4676200"/>
                <a:ext cx="2647811" cy="11737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100</a:t>
                </a:r>
                <a:r>
                  <a:rPr kumimoji="1" lang="ko-KR" altLang="en-US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 </a:t>
                </a: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epoch : 90.000 %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125 epoch : 93.800 %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150 epoch : 95.720 %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200 epoch : 99.400 %</a:t>
                </a:r>
              </a:p>
            </p:txBody>
          </p:sp>
          <p:pic>
            <p:nvPicPr>
              <p:cNvPr id="21" name="그림 20">
                <a:extLst>
                  <a:ext uri="{FF2B5EF4-FFF2-40B4-BE49-F238E27FC236}">
                    <a16:creationId xmlns:a16="http://schemas.microsoft.com/office/drawing/2014/main" id="{BEE647BE-FA42-834D-81EF-04A9E071A6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rcRect/>
              <a:stretch/>
            </p:blipFill>
            <p:spPr>
              <a:xfrm>
                <a:off x="8915830" y="2559298"/>
                <a:ext cx="2575905" cy="1931929"/>
              </a:xfrm>
              <a:prstGeom prst="rect">
                <a:avLst/>
              </a:prstGeom>
            </p:spPr>
          </p:pic>
        </p:grp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D25A0263-CBB3-B744-8193-3A7966E20982}"/>
              </a:ext>
            </a:extLst>
          </p:cNvPr>
          <p:cNvSpPr txBox="1"/>
          <p:nvPr/>
        </p:nvSpPr>
        <p:spPr>
          <a:xfrm>
            <a:off x="151135" y="926177"/>
            <a:ext cx="2320846" cy="7075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Numpy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사용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Gpu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사용량 적음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00675396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90CE72-C451-F647-B0EB-9967502E3A02}"/>
              </a:ext>
            </a:extLst>
          </p:cNvPr>
          <p:cNvSpPr txBox="1"/>
          <p:nvPr/>
        </p:nvSpPr>
        <p:spPr>
          <a:xfrm>
            <a:off x="106326" y="202019"/>
            <a:ext cx="11889731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뺄셈</a:t>
            </a:r>
            <a:r>
              <a:rPr kumimoji="1" lang="ko-KR" altLang="en-US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사칙연산 성능 확인</a:t>
            </a:r>
            <a:endParaRPr kumimoji="1" lang="en-US" altLang="ko-KR" b="1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13AFC93-2BB5-9E47-ACF7-8AD307879C3E}"/>
              </a:ext>
            </a:extLst>
          </p:cNvPr>
          <p:cNvGrpSpPr/>
          <p:nvPr/>
        </p:nvGrpSpPr>
        <p:grpSpPr>
          <a:xfrm>
            <a:off x="399355" y="699218"/>
            <a:ext cx="2709406" cy="3666459"/>
            <a:chOff x="399355" y="2183461"/>
            <a:chExt cx="2709406" cy="3666459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E433AC60-6118-6544-A06E-5B47436602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679961" y="2624381"/>
              <a:ext cx="2428800" cy="1821600"/>
            </a:xfrm>
            <a:prstGeom prst="rect">
              <a:avLst/>
            </a:prstGeom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9E0B039-55E6-634F-94E8-B13A3DDD5A68}"/>
                </a:ext>
              </a:extLst>
            </p:cNvPr>
            <p:cNvSpPr/>
            <p:nvPr/>
          </p:nvSpPr>
          <p:spPr>
            <a:xfrm>
              <a:off x="399355" y="4676201"/>
              <a:ext cx="2647811" cy="117371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742950" lvl="1" indent="-285750">
                <a:lnSpc>
                  <a:spcPct val="150000"/>
                </a:lnSpc>
                <a:buFontTx/>
                <a:buChar char="-"/>
              </a:pPr>
              <a:r>
                <a:rPr kumimoji="1" lang="en-US" altLang="ko-KR" sz="1200" dirty="0">
                  <a:solidFill>
                    <a:srgbClr val="3D3D3D"/>
                  </a:solidFill>
                  <a:latin typeface="NanumSquareRound Regular" panose="020B0600000101010101" pitchFamily="34" charset="-127"/>
                  <a:ea typeface="NanumSquareRound Regular" panose="020B0600000101010101" pitchFamily="34" charset="-127"/>
                </a:rPr>
                <a:t>100</a:t>
              </a:r>
              <a:r>
                <a:rPr kumimoji="1" lang="ko-KR" altLang="en-US" sz="1200" dirty="0">
                  <a:solidFill>
                    <a:srgbClr val="3D3D3D"/>
                  </a:solidFill>
                  <a:latin typeface="NanumSquareRound Regular" panose="020B0600000101010101" pitchFamily="34" charset="-127"/>
                  <a:ea typeface="NanumSquareRound Regular" panose="020B0600000101010101" pitchFamily="34" charset="-127"/>
                </a:rPr>
                <a:t> </a:t>
              </a:r>
              <a:r>
                <a:rPr kumimoji="1" lang="en-US" altLang="ko-KR" sz="1200" dirty="0">
                  <a:solidFill>
                    <a:srgbClr val="3D3D3D"/>
                  </a:solidFill>
                  <a:latin typeface="NanumSquareRound Regular" panose="020B0600000101010101" pitchFamily="34" charset="-127"/>
                  <a:ea typeface="NanumSquareRound Regular" panose="020B0600000101010101" pitchFamily="34" charset="-127"/>
                </a:rPr>
                <a:t>epoch : 72.760 %</a:t>
              </a:r>
            </a:p>
            <a:p>
              <a:pPr marL="742950" lvl="1" indent="-285750">
                <a:lnSpc>
                  <a:spcPct val="150000"/>
                </a:lnSpc>
                <a:buFontTx/>
                <a:buChar char="-"/>
              </a:pPr>
              <a:r>
                <a:rPr kumimoji="1" lang="en-US" altLang="ko-KR" sz="1200" dirty="0">
                  <a:solidFill>
                    <a:srgbClr val="3D3D3D"/>
                  </a:solidFill>
                  <a:latin typeface="NanumSquareRound Regular" panose="020B0600000101010101" pitchFamily="34" charset="-127"/>
                  <a:ea typeface="NanumSquareRound Regular" panose="020B0600000101010101" pitchFamily="34" charset="-127"/>
                </a:rPr>
                <a:t>125 epoch : 80.780 %</a:t>
              </a:r>
            </a:p>
            <a:p>
              <a:pPr marL="742950" lvl="1" indent="-285750">
                <a:lnSpc>
                  <a:spcPct val="150000"/>
                </a:lnSpc>
                <a:buFontTx/>
                <a:buChar char="-"/>
              </a:pPr>
              <a:r>
                <a:rPr kumimoji="1" lang="en-US" altLang="ko-KR" sz="1200" dirty="0">
                  <a:solidFill>
                    <a:srgbClr val="3D3D3D"/>
                  </a:solidFill>
                  <a:latin typeface="NanumSquareRound Regular" panose="020B0600000101010101" pitchFamily="34" charset="-127"/>
                  <a:ea typeface="NanumSquareRound Regular" panose="020B0600000101010101" pitchFamily="34" charset="-127"/>
                </a:rPr>
                <a:t>150 epoch : 82.540 %</a:t>
              </a:r>
            </a:p>
            <a:p>
              <a:pPr marL="742950" lvl="1" indent="-285750">
                <a:lnSpc>
                  <a:spcPct val="150000"/>
                </a:lnSpc>
                <a:buFontTx/>
                <a:buChar char="-"/>
              </a:pPr>
              <a:r>
                <a:rPr kumimoji="1" lang="en-US" altLang="ko-KR" sz="1200" dirty="0">
                  <a:solidFill>
                    <a:srgbClr val="3D3D3D"/>
                  </a:solidFill>
                  <a:latin typeface="NanumSquareRound Regular" panose="020B0600000101010101" pitchFamily="34" charset="-127"/>
                  <a:ea typeface="NanumSquareRound Regular" panose="020B0600000101010101" pitchFamily="34" charset="-127"/>
                </a:rPr>
                <a:t>200 epoch : 82.720 %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5E297A9-CD62-2D4C-A70E-35967F1843BC}"/>
                </a:ext>
              </a:extLst>
            </p:cNvPr>
            <p:cNvSpPr txBox="1"/>
            <p:nvPr/>
          </p:nvSpPr>
          <p:spPr>
            <a:xfrm>
              <a:off x="1379167" y="2183461"/>
              <a:ext cx="12500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dirty="0">
                  <a:latin typeface="MARU Buri Beta" panose="020B0600000101010101" pitchFamily="34" charset="-127"/>
                  <a:ea typeface="MARU Buri Beta" panose="020B0600000101010101" pitchFamily="34" charset="-127"/>
                </a:rPr>
                <a:t>Single</a:t>
              </a:r>
              <a:endParaRPr kumimoji="1" lang="ko-Kore-KR" altLang="en-US" dirty="0">
                <a:latin typeface="MARU Buri Beta" panose="020B0600000101010101" pitchFamily="34" charset="-127"/>
                <a:ea typeface="MARU Buri Beta" panose="020B0600000101010101" pitchFamily="34" charset="-127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268557D-C97C-AB40-9045-50D468201864}"/>
              </a:ext>
            </a:extLst>
          </p:cNvPr>
          <p:cNvGrpSpPr/>
          <p:nvPr/>
        </p:nvGrpSpPr>
        <p:grpSpPr>
          <a:xfrm>
            <a:off x="8939450" y="698856"/>
            <a:ext cx="2812701" cy="3668400"/>
            <a:chOff x="3182390" y="2181800"/>
            <a:chExt cx="2812701" cy="3668119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0B12E4E-09BD-7E4E-B090-C5F0C9C3E6F1}"/>
                </a:ext>
              </a:extLst>
            </p:cNvPr>
            <p:cNvSpPr txBox="1"/>
            <p:nvPr/>
          </p:nvSpPr>
          <p:spPr>
            <a:xfrm>
              <a:off x="4106767" y="2181800"/>
              <a:ext cx="12500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dirty="0">
                  <a:latin typeface="MARU Buri Beta" panose="020B0600000101010101" pitchFamily="34" charset="-127"/>
                  <a:ea typeface="MARU Buri Beta" panose="020B0600000101010101" pitchFamily="34" charset="-127"/>
                </a:rPr>
                <a:t>Ensemble</a:t>
              </a:r>
              <a:endParaRPr kumimoji="1" lang="ko-Kore-KR" altLang="en-US" dirty="0">
                <a:latin typeface="MARU Buri Beta" panose="020B0600000101010101" pitchFamily="34" charset="-127"/>
                <a:ea typeface="MARU Buri Beta" panose="020B0600000101010101" pitchFamily="34" charset="-127"/>
              </a:endParaRP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F5777E6C-945E-9C43-9185-C305D2DFD60B}"/>
                </a:ext>
              </a:extLst>
            </p:cNvPr>
            <p:cNvGrpSpPr/>
            <p:nvPr/>
          </p:nvGrpSpPr>
          <p:grpSpPr>
            <a:xfrm>
              <a:off x="3182390" y="2567414"/>
              <a:ext cx="2812701" cy="3282505"/>
              <a:chOff x="3182390" y="2567414"/>
              <a:chExt cx="2812701" cy="3282505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81A7CAE5-9C35-0A49-921C-CBA951263AB8}"/>
                  </a:ext>
                </a:extLst>
              </p:cNvPr>
              <p:cNvSpPr/>
              <p:nvPr/>
            </p:nvSpPr>
            <p:spPr>
              <a:xfrm>
                <a:off x="3182390" y="4676200"/>
                <a:ext cx="2647811" cy="11737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100</a:t>
                </a:r>
                <a:r>
                  <a:rPr kumimoji="1" lang="ko-KR" altLang="en-US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 </a:t>
                </a: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epoch : 98.220 %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125 epoch : 98.840 %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150 epoch : 99.260 %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200 epoch : 99.640 %</a:t>
                </a:r>
              </a:p>
            </p:txBody>
          </p:sp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43C367C1-9175-1D4A-8959-3B93C1446D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/>
              <a:stretch/>
            </p:blipFill>
            <p:spPr>
              <a:xfrm>
                <a:off x="3411719" y="2567414"/>
                <a:ext cx="2583372" cy="1937381"/>
              </a:xfrm>
              <a:prstGeom prst="rect">
                <a:avLst/>
              </a:prstGeom>
            </p:spPr>
          </p:pic>
        </p:grp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A5463A3D-BA89-5C46-B907-32307EFBEACB}"/>
              </a:ext>
            </a:extLst>
          </p:cNvPr>
          <p:cNvGrpSpPr/>
          <p:nvPr/>
        </p:nvGrpSpPr>
        <p:grpSpPr>
          <a:xfrm>
            <a:off x="6079040" y="698857"/>
            <a:ext cx="2791055" cy="3666819"/>
            <a:chOff x="6079040" y="2183100"/>
            <a:chExt cx="2791055" cy="3666819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4AED869-9686-F34B-A734-D568BA55809C}"/>
                </a:ext>
              </a:extLst>
            </p:cNvPr>
            <p:cNvSpPr txBox="1"/>
            <p:nvPr/>
          </p:nvSpPr>
          <p:spPr>
            <a:xfrm>
              <a:off x="6949567" y="2183100"/>
              <a:ext cx="12500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dirty="0">
                  <a:latin typeface="MARU Buri Beta" panose="020B0600000101010101" pitchFamily="34" charset="-127"/>
                  <a:ea typeface="MARU Buri Beta" panose="020B0600000101010101" pitchFamily="34" charset="-127"/>
                </a:rPr>
                <a:t>Survival</a:t>
              </a:r>
              <a:endParaRPr kumimoji="1" lang="ko-Kore-KR" altLang="en-US" dirty="0">
                <a:latin typeface="MARU Buri Beta" panose="020B0600000101010101" pitchFamily="34" charset="-127"/>
                <a:ea typeface="MARU Buri Beta" panose="020B0600000101010101" pitchFamily="34" charset="-127"/>
              </a:endParaRPr>
            </a:p>
          </p:txBody>
        </p: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28C06C7D-03D9-C348-8ED9-BF2C8B38DDF7}"/>
                </a:ext>
              </a:extLst>
            </p:cNvPr>
            <p:cNvGrpSpPr/>
            <p:nvPr/>
          </p:nvGrpSpPr>
          <p:grpSpPr>
            <a:xfrm>
              <a:off x="6079040" y="2556496"/>
              <a:ext cx="2791055" cy="3293423"/>
              <a:chOff x="6079040" y="2556496"/>
              <a:chExt cx="2791055" cy="3293423"/>
            </a:xfrm>
          </p:grpSpPr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F114BD30-0071-D24F-B1C3-803E0DBC6110}"/>
                  </a:ext>
                </a:extLst>
              </p:cNvPr>
              <p:cNvSpPr/>
              <p:nvPr/>
            </p:nvSpPr>
            <p:spPr>
              <a:xfrm>
                <a:off x="6079040" y="4676200"/>
                <a:ext cx="2647811" cy="11737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100</a:t>
                </a:r>
                <a:r>
                  <a:rPr kumimoji="1" lang="ko-KR" altLang="en-US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 </a:t>
                </a: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epoch : 91.420 %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125 epoch : 94.940 %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150 epoch : 97.020 %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200 epoch : 99.620 %</a:t>
                </a:r>
              </a:p>
            </p:txBody>
          </p:sp>
          <p:pic>
            <p:nvPicPr>
              <p:cNvPr id="19" name="그림 18">
                <a:extLst>
                  <a:ext uri="{FF2B5EF4-FFF2-40B4-BE49-F238E27FC236}">
                    <a16:creationId xmlns:a16="http://schemas.microsoft.com/office/drawing/2014/main" id="{5B463623-DCBD-974A-B620-CB18D644C2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rcRect/>
              <a:stretch/>
            </p:blipFill>
            <p:spPr>
              <a:xfrm>
                <a:off x="6282897" y="2556496"/>
                <a:ext cx="2587198" cy="1940399"/>
              </a:xfrm>
              <a:prstGeom prst="rect">
                <a:avLst/>
              </a:prstGeom>
            </p:spPr>
          </p:pic>
        </p:grp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547AC81E-D6F0-1842-950C-CAC844BFA6F8}"/>
              </a:ext>
            </a:extLst>
          </p:cNvPr>
          <p:cNvGrpSpPr/>
          <p:nvPr/>
        </p:nvGrpSpPr>
        <p:grpSpPr>
          <a:xfrm>
            <a:off x="3259765" y="698857"/>
            <a:ext cx="2764884" cy="3668119"/>
            <a:chOff x="8726851" y="2181800"/>
            <a:chExt cx="2764884" cy="3668119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D7F7DC8-C518-C242-9CFF-0F1D2A619620}"/>
                </a:ext>
              </a:extLst>
            </p:cNvPr>
            <p:cNvSpPr txBox="1"/>
            <p:nvPr/>
          </p:nvSpPr>
          <p:spPr>
            <a:xfrm>
              <a:off x="9578767" y="2181800"/>
              <a:ext cx="12500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dirty="0">
                  <a:latin typeface="MARU Buri Beta" panose="020B0600000101010101" pitchFamily="34" charset="-127"/>
                  <a:ea typeface="MARU Buri Beta" panose="020B0600000101010101" pitchFamily="34" charset="-127"/>
                </a:rPr>
                <a:t>Majority</a:t>
              </a:r>
              <a:endParaRPr kumimoji="1" lang="ko-Kore-KR" altLang="en-US" dirty="0">
                <a:latin typeface="MARU Buri Beta" panose="020B0600000101010101" pitchFamily="34" charset="-127"/>
                <a:ea typeface="MARU Buri Beta" panose="020B0600000101010101" pitchFamily="34" charset="-127"/>
              </a:endParaRP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EBEF0E70-9CDA-ED4B-A16E-0E047B3A1318}"/>
                </a:ext>
              </a:extLst>
            </p:cNvPr>
            <p:cNvGrpSpPr/>
            <p:nvPr/>
          </p:nvGrpSpPr>
          <p:grpSpPr>
            <a:xfrm>
              <a:off x="8726851" y="2559298"/>
              <a:ext cx="2764884" cy="3290621"/>
              <a:chOff x="8726851" y="2559298"/>
              <a:chExt cx="2764884" cy="3290621"/>
            </a:xfrm>
          </p:grpSpPr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59BA6C50-8009-704E-BAA6-6208FA2E44B7}"/>
                  </a:ext>
                </a:extLst>
              </p:cNvPr>
              <p:cNvSpPr/>
              <p:nvPr/>
            </p:nvSpPr>
            <p:spPr>
              <a:xfrm>
                <a:off x="8726851" y="4676200"/>
                <a:ext cx="2647811" cy="11737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100</a:t>
                </a:r>
                <a:r>
                  <a:rPr kumimoji="1" lang="ko-KR" altLang="en-US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 </a:t>
                </a: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epoch : 90.000 %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125 epoch : 93.800 %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150 epoch : 95.720 %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200 epoch : 99.400 %</a:t>
                </a:r>
              </a:p>
            </p:txBody>
          </p:sp>
          <p:pic>
            <p:nvPicPr>
              <p:cNvPr id="21" name="그림 20">
                <a:extLst>
                  <a:ext uri="{FF2B5EF4-FFF2-40B4-BE49-F238E27FC236}">
                    <a16:creationId xmlns:a16="http://schemas.microsoft.com/office/drawing/2014/main" id="{BEE647BE-FA42-834D-81EF-04A9E071A6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rcRect/>
              <a:stretch/>
            </p:blipFill>
            <p:spPr>
              <a:xfrm>
                <a:off x="8915830" y="2559298"/>
                <a:ext cx="2575905" cy="1931929"/>
              </a:xfrm>
              <a:prstGeom prst="rect">
                <a:avLst/>
              </a:prstGeom>
            </p:spPr>
          </p:pic>
        </p:grp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E4CA4B26-AF87-3041-AFA1-39C2F5BDCDE6}"/>
              </a:ext>
            </a:extLst>
          </p:cNvPr>
          <p:cNvGrpSpPr/>
          <p:nvPr/>
        </p:nvGrpSpPr>
        <p:grpSpPr>
          <a:xfrm>
            <a:off x="693213" y="4757979"/>
            <a:ext cx="4536061" cy="1821600"/>
            <a:chOff x="679961" y="2624381"/>
            <a:chExt cx="4536061" cy="1821600"/>
          </a:xfrm>
        </p:grpSpPr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0AA52FE6-0624-074F-BE72-0D4C0E9D0C7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/>
            <a:stretch/>
          </p:blipFill>
          <p:spPr>
            <a:xfrm>
              <a:off x="679961" y="2624381"/>
              <a:ext cx="2428800" cy="1821600"/>
            </a:xfrm>
            <a:prstGeom prst="rect">
              <a:avLst/>
            </a:prstGeom>
          </p:spPr>
        </p:pic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8CDDEB28-BFE6-114C-93A0-F01426AD620E}"/>
                </a:ext>
              </a:extLst>
            </p:cNvPr>
            <p:cNvSpPr/>
            <p:nvPr/>
          </p:nvSpPr>
          <p:spPr>
            <a:xfrm>
              <a:off x="2568211" y="3116507"/>
              <a:ext cx="2647811" cy="117371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742950" lvl="1" indent="-285750">
                <a:lnSpc>
                  <a:spcPct val="150000"/>
                </a:lnSpc>
                <a:buFontTx/>
                <a:buChar char="-"/>
              </a:pPr>
              <a:r>
                <a:rPr kumimoji="1" lang="en-US" altLang="ko-KR" sz="1200" dirty="0">
                  <a:solidFill>
                    <a:srgbClr val="3D3D3D"/>
                  </a:solidFill>
                  <a:latin typeface="NanumSquareRound Regular" panose="020B0600000101010101" pitchFamily="34" charset="-127"/>
                  <a:ea typeface="NanumSquareRound Regular" panose="020B0600000101010101" pitchFamily="34" charset="-127"/>
                </a:rPr>
                <a:t>100</a:t>
              </a:r>
              <a:r>
                <a:rPr kumimoji="1" lang="ko-KR" altLang="en-US" sz="1200" dirty="0">
                  <a:solidFill>
                    <a:srgbClr val="3D3D3D"/>
                  </a:solidFill>
                  <a:latin typeface="NanumSquareRound Regular" panose="020B0600000101010101" pitchFamily="34" charset="-127"/>
                  <a:ea typeface="NanumSquareRound Regular" panose="020B0600000101010101" pitchFamily="34" charset="-127"/>
                </a:rPr>
                <a:t> </a:t>
              </a:r>
              <a:r>
                <a:rPr kumimoji="1" lang="en-US" altLang="ko-KR" sz="1200" dirty="0">
                  <a:solidFill>
                    <a:srgbClr val="3D3D3D"/>
                  </a:solidFill>
                  <a:latin typeface="NanumSquareRound Regular" panose="020B0600000101010101" pitchFamily="34" charset="-127"/>
                  <a:ea typeface="NanumSquareRound Regular" panose="020B0600000101010101" pitchFamily="34" charset="-127"/>
                </a:rPr>
                <a:t>epoch : 77.440%</a:t>
              </a:r>
            </a:p>
            <a:p>
              <a:pPr marL="742950" lvl="1" indent="-285750">
                <a:lnSpc>
                  <a:spcPct val="150000"/>
                </a:lnSpc>
                <a:buFontTx/>
                <a:buChar char="-"/>
              </a:pPr>
              <a:r>
                <a:rPr kumimoji="1" lang="en-US" altLang="ko-KR" sz="1200" dirty="0">
                  <a:solidFill>
                    <a:srgbClr val="3D3D3D"/>
                  </a:solidFill>
                  <a:latin typeface="NanumSquareRound Regular" panose="020B0600000101010101" pitchFamily="34" charset="-127"/>
                  <a:ea typeface="NanumSquareRound Regular" panose="020B0600000101010101" pitchFamily="34" charset="-127"/>
                </a:rPr>
                <a:t>125 epoch : 83.660%</a:t>
              </a:r>
            </a:p>
            <a:p>
              <a:pPr marL="742950" lvl="1" indent="-285750">
                <a:lnSpc>
                  <a:spcPct val="150000"/>
                </a:lnSpc>
                <a:buFontTx/>
                <a:buChar char="-"/>
              </a:pPr>
              <a:r>
                <a:rPr kumimoji="1" lang="en-US" altLang="ko-KR" sz="1200" dirty="0">
                  <a:solidFill>
                    <a:srgbClr val="3D3D3D"/>
                  </a:solidFill>
                  <a:latin typeface="NanumSquareRound Regular" panose="020B0600000101010101" pitchFamily="34" charset="-127"/>
                  <a:ea typeface="NanumSquareRound Regular" panose="020B0600000101010101" pitchFamily="34" charset="-127"/>
                </a:rPr>
                <a:t>150 epoch : 90.620%</a:t>
              </a:r>
            </a:p>
            <a:p>
              <a:pPr marL="742950" lvl="1" indent="-285750">
                <a:lnSpc>
                  <a:spcPct val="150000"/>
                </a:lnSpc>
                <a:buFontTx/>
                <a:buChar char="-"/>
              </a:pPr>
              <a:r>
                <a:rPr kumimoji="1" lang="en-US" altLang="ko-KR" sz="1200" dirty="0">
                  <a:solidFill>
                    <a:srgbClr val="3D3D3D"/>
                  </a:solidFill>
                  <a:latin typeface="NanumSquareRound Regular" panose="020B0600000101010101" pitchFamily="34" charset="-127"/>
                  <a:ea typeface="NanumSquareRound Regular" panose="020B0600000101010101" pitchFamily="34" charset="-127"/>
                </a:rPr>
                <a:t>200 epoch : 99.400%</a:t>
              </a: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0FE5EF0C-12F9-E94E-9F52-E2FA5B1AB935}"/>
              </a:ext>
            </a:extLst>
          </p:cNvPr>
          <p:cNvSpPr txBox="1"/>
          <p:nvPr/>
        </p:nvSpPr>
        <p:spPr>
          <a:xfrm>
            <a:off x="5136897" y="5668779"/>
            <a:ext cx="2320846" cy="7075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Cupy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사용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Gpu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사용량 향상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26719067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90CE72-C451-F647-B0EB-9967502E3A02}"/>
              </a:ext>
            </a:extLst>
          </p:cNvPr>
          <p:cNvSpPr txBox="1"/>
          <p:nvPr/>
        </p:nvSpPr>
        <p:spPr>
          <a:xfrm>
            <a:off x="106326" y="202019"/>
            <a:ext cx="11889731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뺄셈</a:t>
            </a:r>
            <a:r>
              <a:rPr kumimoji="1" lang="ko-KR" altLang="en-US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사칙연산 성능 확인</a:t>
            </a:r>
            <a:endParaRPr kumimoji="1" lang="en-US" altLang="ko-KR" b="1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552CF4D0-6D8B-744D-B1BC-E2784CF92472}"/>
              </a:ext>
            </a:extLst>
          </p:cNvPr>
          <p:cNvGrpSpPr/>
          <p:nvPr/>
        </p:nvGrpSpPr>
        <p:grpSpPr>
          <a:xfrm>
            <a:off x="399355" y="2183461"/>
            <a:ext cx="2709406" cy="3666459"/>
            <a:chOff x="399355" y="2183461"/>
            <a:chExt cx="2709406" cy="3666459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E433AC60-6118-6544-A06E-5B47436602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679961" y="2624381"/>
              <a:ext cx="2428800" cy="1821600"/>
            </a:xfrm>
            <a:prstGeom prst="rect">
              <a:avLst/>
            </a:prstGeom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9E0B039-55E6-634F-94E8-B13A3DDD5A68}"/>
                </a:ext>
              </a:extLst>
            </p:cNvPr>
            <p:cNvSpPr/>
            <p:nvPr/>
          </p:nvSpPr>
          <p:spPr>
            <a:xfrm>
              <a:off x="399355" y="4676201"/>
              <a:ext cx="2647811" cy="117371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742950" lvl="1" indent="-285750">
                <a:lnSpc>
                  <a:spcPct val="150000"/>
                </a:lnSpc>
                <a:buFontTx/>
                <a:buChar char="-"/>
              </a:pPr>
              <a:r>
                <a:rPr kumimoji="1" lang="en-US" altLang="ko-KR" sz="1200" dirty="0">
                  <a:solidFill>
                    <a:srgbClr val="3D3D3D"/>
                  </a:solidFill>
                  <a:latin typeface="NanumSquareRound Regular" panose="020B0600000101010101" pitchFamily="34" charset="-127"/>
                  <a:ea typeface="NanumSquareRound Regular" panose="020B0600000101010101" pitchFamily="34" charset="-127"/>
                </a:rPr>
                <a:t>100</a:t>
              </a:r>
              <a:r>
                <a:rPr kumimoji="1" lang="ko-KR" altLang="en-US" sz="1200" dirty="0">
                  <a:solidFill>
                    <a:srgbClr val="3D3D3D"/>
                  </a:solidFill>
                  <a:latin typeface="NanumSquareRound Regular" panose="020B0600000101010101" pitchFamily="34" charset="-127"/>
                  <a:ea typeface="NanumSquareRound Regular" panose="020B0600000101010101" pitchFamily="34" charset="-127"/>
                </a:rPr>
                <a:t> </a:t>
              </a:r>
              <a:r>
                <a:rPr kumimoji="1" lang="en-US" altLang="ko-KR" sz="1200" dirty="0">
                  <a:solidFill>
                    <a:srgbClr val="3D3D3D"/>
                  </a:solidFill>
                  <a:latin typeface="NanumSquareRound Regular" panose="020B0600000101010101" pitchFamily="34" charset="-127"/>
                  <a:ea typeface="NanumSquareRound Regular" panose="020B0600000101010101" pitchFamily="34" charset="-127"/>
                </a:rPr>
                <a:t>epoch : 77.440%</a:t>
              </a:r>
            </a:p>
            <a:p>
              <a:pPr marL="742950" lvl="1" indent="-285750">
                <a:lnSpc>
                  <a:spcPct val="150000"/>
                </a:lnSpc>
                <a:buFontTx/>
                <a:buChar char="-"/>
              </a:pPr>
              <a:r>
                <a:rPr kumimoji="1" lang="en-US" altLang="ko-KR" sz="1200" dirty="0">
                  <a:solidFill>
                    <a:srgbClr val="3D3D3D"/>
                  </a:solidFill>
                  <a:latin typeface="NanumSquareRound Regular" panose="020B0600000101010101" pitchFamily="34" charset="-127"/>
                  <a:ea typeface="NanumSquareRound Regular" panose="020B0600000101010101" pitchFamily="34" charset="-127"/>
                </a:rPr>
                <a:t>125 epoch : 83.660%</a:t>
              </a:r>
            </a:p>
            <a:p>
              <a:pPr marL="742950" lvl="1" indent="-285750">
                <a:lnSpc>
                  <a:spcPct val="150000"/>
                </a:lnSpc>
                <a:buFontTx/>
                <a:buChar char="-"/>
              </a:pPr>
              <a:r>
                <a:rPr kumimoji="1" lang="en-US" altLang="ko-KR" sz="1200" dirty="0">
                  <a:solidFill>
                    <a:srgbClr val="3D3D3D"/>
                  </a:solidFill>
                  <a:latin typeface="NanumSquareRound Regular" panose="020B0600000101010101" pitchFamily="34" charset="-127"/>
                  <a:ea typeface="NanumSquareRound Regular" panose="020B0600000101010101" pitchFamily="34" charset="-127"/>
                </a:rPr>
                <a:t>150 epoch : 90.620%</a:t>
              </a:r>
            </a:p>
            <a:p>
              <a:pPr marL="742950" lvl="1" indent="-285750">
                <a:lnSpc>
                  <a:spcPct val="150000"/>
                </a:lnSpc>
                <a:buFontTx/>
                <a:buChar char="-"/>
              </a:pPr>
              <a:r>
                <a:rPr kumimoji="1" lang="en-US" altLang="ko-KR" sz="1200" dirty="0">
                  <a:solidFill>
                    <a:srgbClr val="3D3D3D"/>
                  </a:solidFill>
                  <a:latin typeface="NanumSquareRound Regular" panose="020B0600000101010101" pitchFamily="34" charset="-127"/>
                  <a:ea typeface="NanumSquareRound Regular" panose="020B0600000101010101" pitchFamily="34" charset="-127"/>
                </a:rPr>
                <a:t>200 epoch : 99.400%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5E297A9-CD62-2D4C-A70E-35967F1843BC}"/>
                </a:ext>
              </a:extLst>
            </p:cNvPr>
            <p:cNvSpPr txBox="1"/>
            <p:nvPr/>
          </p:nvSpPr>
          <p:spPr>
            <a:xfrm>
              <a:off x="1379167" y="2183461"/>
              <a:ext cx="12500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dirty="0">
                  <a:latin typeface="MARU Buri Beta" panose="020B0600000101010101" pitchFamily="34" charset="-127"/>
                  <a:ea typeface="MARU Buri Beta" panose="020B0600000101010101" pitchFamily="34" charset="-127"/>
                </a:rPr>
                <a:t>Single</a:t>
              </a:r>
              <a:endParaRPr kumimoji="1" lang="ko-Kore-KR" altLang="en-US" dirty="0">
                <a:latin typeface="MARU Buri Beta" panose="020B0600000101010101" pitchFamily="34" charset="-127"/>
                <a:ea typeface="MARU Buri Beta" panose="020B0600000101010101" pitchFamily="34" charset="-127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268557D-C97C-AB40-9045-50D468201864}"/>
              </a:ext>
            </a:extLst>
          </p:cNvPr>
          <p:cNvGrpSpPr/>
          <p:nvPr/>
        </p:nvGrpSpPr>
        <p:grpSpPr>
          <a:xfrm>
            <a:off x="8939450" y="2183099"/>
            <a:ext cx="2812701" cy="3668400"/>
            <a:chOff x="3182390" y="2181800"/>
            <a:chExt cx="2812701" cy="3668119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0B12E4E-09BD-7E4E-B090-C5F0C9C3E6F1}"/>
                </a:ext>
              </a:extLst>
            </p:cNvPr>
            <p:cNvSpPr txBox="1"/>
            <p:nvPr/>
          </p:nvSpPr>
          <p:spPr>
            <a:xfrm>
              <a:off x="4106767" y="2181800"/>
              <a:ext cx="12500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dirty="0">
                  <a:latin typeface="MARU Buri Beta" panose="020B0600000101010101" pitchFamily="34" charset="-127"/>
                  <a:ea typeface="MARU Buri Beta" panose="020B0600000101010101" pitchFamily="34" charset="-127"/>
                </a:rPr>
                <a:t>Ensemble</a:t>
              </a:r>
              <a:endParaRPr kumimoji="1" lang="ko-Kore-KR" altLang="en-US" dirty="0">
                <a:latin typeface="MARU Buri Beta" panose="020B0600000101010101" pitchFamily="34" charset="-127"/>
                <a:ea typeface="MARU Buri Beta" panose="020B0600000101010101" pitchFamily="34" charset="-127"/>
              </a:endParaRP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F5777E6C-945E-9C43-9185-C305D2DFD60B}"/>
                </a:ext>
              </a:extLst>
            </p:cNvPr>
            <p:cNvGrpSpPr/>
            <p:nvPr/>
          </p:nvGrpSpPr>
          <p:grpSpPr>
            <a:xfrm>
              <a:off x="3182390" y="2567414"/>
              <a:ext cx="2812701" cy="3282505"/>
              <a:chOff x="3182390" y="2567414"/>
              <a:chExt cx="2812701" cy="3282505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81A7CAE5-9C35-0A49-921C-CBA951263AB8}"/>
                  </a:ext>
                </a:extLst>
              </p:cNvPr>
              <p:cNvSpPr/>
              <p:nvPr/>
            </p:nvSpPr>
            <p:spPr>
              <a:xfrm>
                <a:off x="3182390" y="4676200"/>
                <a:ext cx="2647811" cy="11737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100</a:t>
                </a:r>
                <a:r>
                  <a:rPr kumimoji="1" lang="ko-KR" altLang="en-US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 </a:t>
                </a: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epoch : 24.800 %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125 epoch : 26.460 %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150 epoch : 29.520 %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200 epoch : 27.640 %</a:t>
                </a:r>
              </a:p>
            </p:txBody>
          </p:sp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43C367C1-9175-1D4A-8959-3B93C1446D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/>
              <a:stretch/>
            </p:blipFill>
            <p:spPr>
              <a:xfrm>
                <a:off x="3411719" y="2567414"/>
                <a:ext cx="2583372" cy="1937381"/>
              </a:xfrm>
              <a:prstGeom prst="rect">
                <a:avLst/>
              </a:prstGeom>
            </p:spPr>
          </p:pic>
        </p:grp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A5463A3D-BA89-5C46-B907-32307EFBEACB}"/>
              </a:ext>
            </a:extLst>
          </p:cNvPr>
          <p:cNvGrpSpPr/>
          <p:nvPr/>
        </p:nvGrpSpPr>
        <p:grpSpPr>
          <a:xfrm>
            <a:off x="6079040" y="2183100"/>
            <a:ext cx="2791056" cy="3666819"/>
            <a:chOff x="6079040" y="2183100"/>
            <a:chExt cx="2791056" cy="3666819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4AED869-9686-F34B-A734-D568BA55809C}"/>
                </a:ext>
              </a:extLst>
            </p:cNvPr>
            <p:cNvSpPr txBox="1"/>
            <p:nvPr/>
          </p:nvSpPr>
          <p:spPr>
            <a:xfrm>
              <a:off x="6949567" y="2183100"/>
              <a:ext cx="12500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dirty="0">
                  <a:latin typeface="MARU Buri Beta" panose="020B0600000101010101" pitchFamily="34" charset="-127"/>
                  <a:ea typeface="MARU Buri Beta" panose="020B0600000101010101" pitchFamily="34" charset="-127"/>
                </a:rPr>
                <a:t>Survival</a:t>
              </a:r>
              <a:endParaRPr kumimoji="1" lang="ko-Kore-KR" altLang="en-US" dirty="0">
                <a:latin typeface="MARU Buri Beta" panose="020B0600000101010101" pitchFamily="34" charset="-127"/>
                <a:ea typeface="MARU Buri Beta" panose="020B0600000101010101" pitchFamily="34" charset="-127"/>
              </a:endParaRPr>
            </a:p>
          </p:txBody>
        </p: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28C06C7D-03D9-C348-8ED9-BF2C8B38DDF7}"/>
                </a:ext>
              </a:extLst>
            </p:cNvPr>
            <p:cNvGrpSpPr/>
            <p:nvPr/>
          </p:nvGrpSpPr>
          <p:grpSpPr>
            <a:xfrm>
              <a:off x="6079040" y="2556496"/>
              <a:ext cx="2791056" cy="3293423"/>
              <a:chOff x="6079040" y="2556496"/>
              <a:chExt cx="2791056" cy="3293423"/>
            </a:xfrm>
          </p:grpSpPr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F114BD30-0071-D24F-B1C3-803E0DBC6110}"/>
                  </a:ext>
                </a:extLst>
              </p:cNvPr>
              <p:cNvSpPr/>
              <p:nvPr/>
            </p:nvSpPr>
            <p:spPr>
              <a:xfrm>
                <a:off x="6079040" y="4676200"/>
                <a:ext cx="2647811" cy="11737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100</a:t>
                </a:r>
                <a:r>
                  <a:rPr kumimoji="1" lang="ko-KR" altLang="en-US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 </a:t>
                </a: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epoch : 21.420 %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125 epoch : 22.620 %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150 epoch : 23.960 %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200 epoch : 24.320 %</a:t>
                </a:r>
              </a:p>
            </p:txBody>
          </p:sp>
          <p:pic>
            <p:nvPicPr>
              <p:cNvPr id="19" name="그림 18">
                <a:extLst>
                  <a:ext uri="{FF2B5EF4-FFF2-40B4-BE49-F238E27FC236}">
                    <a16:creationId xmlns:a16="http://schemas.microsoft.com/office/drawing/2014/main" id="{5B463623-DCBD-974A-B620-CB18D644C2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rcRect/>
              <a:stretch/>
            </p:blipFill>
            <p:spPr>
              <a:xfrm>
                <a:off x="6282897" y="2556496"/>
                <a:ext cx="2587199" cy="1940399"/>
              </a:xfrm>
              <a:prstGeom prst="rect">
                <a:avLst/>
              </a:prstGeom>
            </p:spPr>
          </p:pic>
        </p:grp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547AC81E-D6F0-1842-950C-CAC844BFA6F8}"/>
              </a:ext>
            </a:extLst>
          </p:cNvPr>
          <p:cNvGrpSpPr/>
          <p:nvPr/>
        </p:nvGrpSpPr>
        <p:grpSpPr>
          <a:xfrm>
            <a:off x="3259765" y="2183100"/>
            <a:ext cx="2764885" cy="3668119"/>
            <a:chOff x="8726851" y="2181800"/>
            <a:chExt cx="2764885" cy="3668119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D7F7DC8-C518-C242-9CFF-0F1D2A619620}"/>
                </a:ext>
              </a:extLst>
            </p:cNvPr>
            <p:cNvSpPr txBox="1"/>
            <p:nvPr/>
          </p:nvSpPr>
          <p:spPr>
            <a:xfrm>
              <a:off x="9578767" y="2181800"/>
              <a:ext cx="12500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dirty="0">
                  <a:latin typeface="MARU Buri Beta" panose="020B0600000101010101" pitchFamily="34" charset="-127"/>
                  <a:ea typeface="MARU Buri Beta" panose="020B0600000101010101" pitchFamily="34" charset="-127"/>
                </a:rPr>
                <a:t>Majority</a:t>
              </a:r>
              <a:endParaRPr kumimoji="1" lang="ko-Kore-KR" altLang="en-US" dirty="0">
                <a:latin typeface="MARU Buri Beta" panose="020B0600000101010101" pitchFamily="34" charset="-127"/>
                <a:ea typeface="MARU Buri Beta" panose="020B0600000101010101" pitchFamily="34" charset="-127"/>
              </a:endParaRP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EBEF0E70-9CDA-ED4B-A16E-0E047B3A1318}"/>
                </a:ext>
              </a:extLst>
            </p:cNvPr>
            <p:cNvGrpSpPr/>
            <p:nvPr/>
          </p:nvGrpSpPr>
          <p:grpSpPr>
            <a:xfrm>
              <a:off x="8726851" y="2559298"/>
              <a:ext cx="2764885" cy="3290621"/>
              <a:chOff x="8726851" y="2559298"/>
              <a:chExt cx="2764885" cy="3290621"/>
            </a:xfrm>
          </p:grpSpPr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59BA6C50-8009-704E-BAA6-6208FA2E44B7}"/>
                  </a:ext>
                </a:extLst>
              </p:cNvPr>
              <p:cNvSpPr/>
              <p:nvPr/>
            </p:nvSpPr>
            <p:spPr>
              <a:xfrm>
                <a:off x="8726851" y="4676200"/>
                <a:ext cx="2647811" cy="11737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100</a:t>
                </a:r>
                <a:r>
                  <a:rPr kumimoji="1" lang="ko-KR" altLang="en-US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 </a:t>
                </a: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epoch : 20.520 %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125 epoch : 22.880 %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150 epoch : 24.100 %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200 epoch : 23.460 %</a:t>
                </a:r>
              </a:p>
            </p:txBody>
          </p:sp>
          <p:pic>
            <p:nvPicPr>
              <p:cNvPr id="21" name="그림 20">
                <a:extLst>
                  <a:ext uri="{FF2B5EF4-FFF2-40B4-BE49-F238E27FC236}">
                    <a16:creationId xmlns:a16="http://schemas.microsoft.com/office/drawing/2014/main" id="{BEE647BE-FA42-834D-81EF-04A9E071A6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rcRect/>
              <a:stretch/>
            </p:blipFill>
            <p:spPr>
              <a:xfrm>
                <a:off x="8915830" y="2559298"/>
                <a:ext cx="2575906" cy="1931929"/>
              </a:xfrm>
              <a:prstGeom prst="rect">
                <a:avLst/>
              </a:prstGeom>
            </p:spPr>
          </p:pic>
        </p:grp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D25A0263-CBB3-B744-8193-3A7966E20982}"/>
              </a:ext>
            </a:extLst>
          </p:cNvPr>
          <p:cNvSpPr txBox="1"/>
          <p:nvPr/>
        </p:nvSpPr>
        <p:spPr>
          <a:xfrm>
            <a:off x="151135" y="926177"/>
            <a:ext cx="2320846" cy="7075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Cupy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사용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Gpu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사용량 향상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97C81FD-4178-BA4F-9A19-F31724632DB0}"/>
              </a:ext>
            </a:extLst>
          </p:cNvPr>
          <p:cNvSpPr txBox="1"/>
          <p:nvPr/>
        </p:nvSpPr>
        <p:spPr>
          <a:xfrm>
            <a:off x="4224324" y="6198555"/>
            <a:ext cx="1250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대기</a:t>
            </a:r>
            <a:endParaRPr kumimoji="1" lang="ko-Kore-KR" altLang="en-US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FD08E88-F03B-184E-A79D-C0578BF1E6B8}"/>
              </a:ext>
            </a:extLst>
          </p:cNvPr>
          <p:cNvSpPr txBox="1"/>
          <p:nvPr/>
        </p:nvSpPr>
        <p:spPr>
          <a:xfrm>
            <a:off x="7036917" y="6148936"/>
            <a:ext cx="1250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대기</a:t>
            </a:r>
            <a:endParaRPr kumimoji="1" lang="ko-Kore-KR" altLang="en-US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EA547F6-65E4-0E4A-BDF7-11EA6ECF185A}"/>
              </a:ext>
            </a:extLst>
          </p:cNvPr>
          <p:cNvSpPr txBox="1"/>
          <p:nvPr/>
        </p:nvSpPr>
        <p:spPr>
          <a:xfrm>
            <a:off x="9863827" y="6125821"/>
            <a:ext cx="1250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대기</a:t>
            </a:r>
            <a:endParaRPr kumimoji="1" lang="ko-Kore-KR" altLang="en-US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CFD074B-7DEB-6347-8108-D10FC787CD74}"/>
              </a:ext>
            </a:extLst>
          </p:cNvPr>
          <p:cNvSpPr txBox="1"/>
          <p:nvPr/>
        </p:nvSpPr>
        <p:spPr>
          <a:xfrm>
            <a:off x="4935577" y="948083"/>
            <a:ext cx="2320846" cy="384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400" b="1" dirty="0" err="1">
                <a:solidFill>
                  <a:srgbClr val="FF0000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Cupy</a:t>
            </a:r>
            <a:r>
              <a:rPr kumimoji="1" lang="ko-KR" altLang="en-US" sz="1400" b="1" dirty="0">
                <a:solidFill>
                  <a:srgbClr val="FF0000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말고 </a:t>
            </a:r>
            <a:r>
              <a:rPr kumimoji="1" lang="en-US" altLang="ko-KR" sz="1400" b="1" dirty="0" err="1">
                <a:solidFill>
                  <a:srgbClr val="FF0000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Numpy</a:t>
            </a:r>
            <a:r>
              <a:rPr kumimoji="1" lang="ko-KR" altLang="en-US" sz="1400" b="1" dirty="0">
                <a:solidFill>
                  <a:srgbClr val="FF0000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로 하자</a:t>
            </a:r>
            <a:endParaRPr kumimoji="1" lang="en-US" altLang="ko-KR" sz="1400" b="1" dirty="0">
              <a:solidFill>
                <a:srgbClr val="FF0000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80335130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90CE72-C451-F647-B0EB-9967502E3A02}"/>
              </a:ext>
            </a:extLst>
          </p:cNvPr>
          <p:cNvSpPr txBox="1"/>
          <p:nvPr/>
        </p:nvSpPr>
        <p:spPr>
          <a:xfrm>
            <a:off x="106326" y="202019"/>
            <a:ext cx="11889731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덧셈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/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뺄셈</a:t>
            </a:r>
            <a:r>
              <a:rPr kumimoji="1" lang="ko-KR" altLang="en-US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사칙연산 성능 확인</a:t>
            </a:r>
            <a:endParaRPr kumimoji="1" lang="en-US" altLang="ko-KR" b="1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0F831FDB-BC12-AE4E-A5BF-BB3F1160C032}"/>
              </a:ext>
            </a:extLst>
          </p:cNvPr>
          <p:cNvGrpSpPr/>
          <p:nvPr/>
        </p:nvGrpSpPr>
        <p:grpSpPr>
          <a:xfrm>
            <a:off x="2160282" y="291549"/>
            <a:ext cx="3146306" cy="3806080"/>
            <a:chOff x="679960" y="2183461"/>
            <a:chExt cx="2428801" cy="3305051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E433AC60-6118-6544-A06E-5B47436602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679961" y="2624381"/>
              <a:ext cx="2428800" cy="1821600"/>
            </a:xfrm>
            <a:prstGeom prst="rect">
              <a:avLst/>
            </a:prstGeom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9E0B039-55E6-634F-94E8-B13A3DDD5A68}"/>
                </a:ext>
              </a:extLst>
            </p:cNvPr>
            <p:cNvSpPr/>
            <p:nvPr/>
          </p:nvSpPr>
          <p:spPr>
            <a:xfrm>
              <a:off x="679960" y="4469300"/>
              <a:ext cx="2428800" cy="101921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742950" lvl="1" indent="-285750">
                <a:lnSpc>
                  <a:spcPct val="150000"/>
                </a:lnSpc>
                <a:buFontTx/>
                <a:buChar char="-"/>
              </a:pPr>
              <a:r>
                <a:rPr kumimoji="1" lang="en-US" altLang="ko-KR" sz="1200" dirty="0">
                  <a:solidFill>
                    <a:srgbClr val="3D3D3D"/>
                  </a:solidFill>
                  <a:latin typeface="NanumSquareRound Regular" panose="020B0600000101010101" pitchFamily="34" charset="-127"/>
                  <a:ea typeface="NanumSquareRound Regular" panose="020B0600000101010101" pitchFamily="34" charset="-127"/>
                </a:rPr>
                <a:t>100</a:t>
              </a:r>
              <a:r>
                <a:rPr kumimoji="1" lang="ko-KR" altLang="en-US" sz="1200" dirty="0">
                  <a:solidFill>
                    <a:srgbClr val="3D3D3D"/>
                  </a:solidFill>
                  <a:latin typeface="NanumSquareRound Regular" panose="020B0600000101010101" pitchFamily="34" charset="-127"/>
                  <a:ea typeface="NanumSquareRound Regular" panose="020B0600000101010101" pitchFamily="34" charset="-127"/>
                </a:rPr>
                <a:t> </a:t>
              </a:r>
              <a:r>
                <a:rPr kumimoji="1" lang="en-US" altLang="ko-KR" sz="1200" dirty="0">
                  <a:solidFill>
                    <a:srgbClr val="3D3D3D"/>
                  </a:solidFill>
                  <a:latin typeface="NanumSquareRound Regular" panose="020B0600000101010101" pitchFamily="34" charset="-127"/>
                  <a:ea typeface="NanumSquareRound Regular" panose="020B0600000101010101" pitchFamily="34" charset="-127"/>
                </a:rPr>
                <a:t>epoch : 53.880 %</a:t>
              </a:r>
            </a:p>
            <a:p>
              <a:pPr marL="742950" lvl="1" indent="-285750">
                <a:lnSpc>
                  <a:spcPct val="150000"/>
                </a:lnSpc>
                <a:buFontTx/>
                <a:buChar char="-"/>
              </a:pPr>
              <a:r>
                <a:rPr kumimoji="1" lang="en-US" altLang="ko-KR" sz="1200" dirty="0">
                  <a:solidFill>
                    <a:srgbClr val="3D3D3D"/>
                  </a:solidFill>
                  <a:latin typeface="NanumSquareRound Regular" panose="020B0600000101010101" pitchFamily="34" charset="-127"/>
                  <a:ea typeface="NanumSquareRound Regular" panose="020B0600000101010101" pitchFamily="34" charset="-127"/>
                </a:rPr>
                <a:t>125 epoch : 62.560 %</a:t>
              </a:r>
            </a:p>
            <a:p>
              <a:pPr marL="742950" lvl="1" indent="-285750">
                <a:lnSpc>
                  <a:spcPct val="150000"/>
                </a:lnSpc>
                <a:buFontTx/>
                <a:buChar char="-"/>
              </a:pPr>
              <a:r>
                <a:rPr kumimoji="1" lang="en-US" altLang="ko-KR" sz="1200" dirty="0">
                  <a:solidFill>
                    <a:srgbClr val="3D3D3D"/>
                  </a:solidFill>
                  <a:latin typeface="NanumSquareRound Regular" panose="020B0600000101010101" pitchFamily="34" charset="-127"/>
                  <a:ea typeface="NanumSquareRound Regular" panose="020B0600000101010101" pitchFamily="34" charset="-127"/>
                </a:rPr>
                <a:t>150 epoch : 64.460 %</a:t>
              </a:r>
            </a:p>
            <a:p>
              <a:pPr marL="742950" lvl="1" indent="-285750">
                <a:lnSpc>
                  <a:spcPct val="150000"/>
                </a:lnSpc>
                <a:buFontTx/>
                <a:buChar char="-"/>
              </a:pPr>
              <a:r>
                <a:rPr kumimoji="1" lang="en-US" altLang="ko-KR" sz="1200" dirty="0">
                  <a:solidFill>
                    <a:srgbClr val="3D3D3D"/>
                  </a:solidFill>
                  <a:latin typeface="NanumSquareRound Regular" panose="020B0600000101010101" pitchFamily="34" charset="-127"/>
                  <a:ea typeface="NanumSquareRound Regular" panose="020B0600000101010101" pitchFamily="34" charset="-127"/>
                </a:rPr>
                <a:t>200 epoch : 69.400 %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5E297A9-CD62-2D4C-A70E-35967F1843BC}"/>
                </a:ext>
              </a:extLst>
            </p:cNvPr>
            <p:cNvSpPr txBox="1"/>
            <p:nvPr/>
          </p:nvSpPr>
          <p:spPr>
            <a:xfrm>
              <a:off x="1379167" y="2183461"/>
              <a:ext cx="12500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dirty="0">
                  <a:latin typeface="MARU Buri Beta" panose="020B0600000101010101" pitchFamily="34" charset="-127"/>
                  <a:ea typeface="MARU Buri Beta" panose="020B0600000101010101" pitchFamily="34" charset="-127"/>
                </a:rPr>
                <a:t>Single</a:t>
              </a:r>
              <a:endParaRPr kumimoji="1" lang="ko-Kore-KR" altLang="en-US" dirty="0">
                <a:latin typeface="MARU Buri Beta" panose="020B0600000101010101" pitchFamily="34" charset="-127"/>
                <a:ea typeface="MARU Buri Beta" panose="020B0600000101010101" pitchFamily="34" charset="-127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268557D-C97C-AB40-9045-50D468201864}"/>
              </a:ext>
            </a:extLst>
          </p:cNvPr>
          <p:cNvGrpSpPr/>
          <p:nvPr/>
        </p:nvGrpSpPr>
        <p:grpSpPr>
          <a:xfrm>
            <a:off x="6426993" y="272795"/>
            <a:ext cx="3313352" cy="3811397"/>
            <a:chOff x="3411719" y="2181800"/>
            <a:chExt cx="2583372" cy="3356686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0B12E4E-09BD-7E4E-B090-C5F0C9C3E6F1}"/>
                </a:ext>
              </a:extLst>
            </p:cNvPr>
            <p:cNvSpPr txBox="1"/>
            <p:nvPr/>
          </p:nvSpPr>
          <p:spPr>
            <a:xfrm>
              <a:off x="4106767" y="2181800"/>
              <a:ext cx="12500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dirty="0">
                  <a:latin typeface="MARU Buri Beta" panose="020B0600000101010101" pitchFamily="34" charset="-127"/>
                  <a:ea typeface="MARU Buri Beta" panose="020B0600000101010101" pitchFamily="34" charset="-127"/>
                </a:rPr>
                <a:t>Ensemble</a:t>
              </a:r>
              <a:endParaRPr kumimoji="1" lang="ko-Kore-KR" altLang="en-US" dirty="0">
                <a:latin typeface="MARU Buri Beta" panose="020B0600000101010101" pitchFamily="34" charset="-127"/>
                <a:ea typeface="MARU Buri Beta" panose="020B0600000101010101" pitchFamily="34" charset="-127"/>
              </a:endParaRP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F5777E6C-945E-9C43-9185-C305D2DFD60B}"/>
                </a:ext>
              </a:extLst>
            </p:cNvPr>
            <p:cNvGrpSpPr/>
            <p:nvPr/>
          </p:nvGrpSpPr>
          <p:grpSpPr>
            <a:xfrm>
              <a:off x="3411719" y="2567414"/>
              <a:ext cx="2583372" cy="2971072"/>
              <a:chOff x="3411719" y="2567414"/>
              <a:chExt cx="2583372" cy="2971072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81A7CAE5-9C35-0A49-921C-CBA951263AB8}"/>
                  </a:ext>
                </a:extLst>
              </p:cNvPr>
              <p:cNvSpPr/>
              <p:nvPr/>
            </p:nvSpPr>
            <p:spPr>
              <a:xfrm>
                <a:off x="3411720" y="4504795"/>
                <a:ext cx="2583371" cy="103369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100</a:t>
                </a:r>
                <a:r>
                  <a:rPr kumimoji="1" lang="ko-KR" altLang="en-US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 </a:t>
                </a: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epoch : 79.560 %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125 epoch : 80.060 %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150 epoch : 84.340 %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200 epoch : 85.000 %</a:t>
                </a:r>
              </a:p>
            </p:txBody>
          </p:sp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43C367C1-9175-1D4A-8959-3B93C1446D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/>
              <a:stretch/>
            </p:blipFill>
            <p:spPr>
              <a:xfrm>
                <a:off x="3411719" y="2567414"/>
                <a:ext cx="2583372" cy="1937381"/>
              </a:xfrm>
              <a:prstGeom prst="rect">
                <a:avLst/>
              </a:prstGeom>
            </p:spPr>
          </p:pic>
        </p:grp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5242B7FF-062E-CE41-A362-ACE58D753D04}"/>
              </a:ext>
            </a:extLst>
          </p:cNvPr>
          <p:cNvGrpSpPr/>
          <p:nvPr/>
        </p:nvGrpSpPr>
        <p:grpSpPr>
          <a:xfrm>
            <a:off x="2160282" y="4174219"/>
            <a:ext cx="5158158" cy="2683781"/>
            <a:chOff x="679960" y="2300328"/>
            <a:chExt cx="5158158" cy="2683781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9C9DE853-88C9-1541-8876-25C3E234AA9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679960" y="2624380"/>
              <a:ext cx="3146305" cy="2359729"/>
            </a:xfrm>
            <a:prstGeom prst="rect">
              <a:avLst/>
            </a:prstGeom>
          </p:spPr>
        </p:pic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11F4F1F6-17AD-FF42-B1ED-EACCA2181958}"/>
                </a:ext>
              </a:extLst>
            </p:cNvPr>
            <p:cNvSpPr/>
            <p:nvPr/>
          </p:nvSpPr>
          <p:spPr>
            <a:xfrm>
              <a:off x="3190307" y="3304025"/>
              <a:ext cx="2647811" cy="117371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742950" lvl="1" indent="-285750">
                <a:lnSpc>
                  <a:spcPct val="150000"/>
                </a:lnSpc>
                <a:buFontTx/>
                <a:buChar char="-"/>
              </a:pPr>
              <a:r>
                <a:rPr kumimoji="1" lang="en-US" altLang="ko-KR" sz="1200" dirty="0">
                  <a:solidFill>
                    <a:srgbClr val="3D3D3D"/>
                  </a:solidFill>
                  <a:latin typeface="NanumSquareRound Regular" panose="020B0600000101010101" pitchFamily="34" charset="-127"/>
                  <a:ea typeface="NanumSquareRound Regular" panose="020B0600000101010101" pitchFamily="34" charset="-127"/>
                </a:rPr>
                <a:t>100</a:t>
              </a:r>
              <a:r>
                <a:rPr kumimoji="1" lang="ko-KR" altLang="en-US" sz="1200" dirty="0">
                  <a:solidFill>
                    <a:srgbClr val="3D3D3D"/>
                  </a:solidFill>
                  <a:latin typeface="NanumSquareRound Regular" panose="020B0600000101010101" pitchFamily="34" charset="-127"/>
                  <a:ea typeface="NanumSquareRound Regular" panose="020B0600000101010101" pitchFamily="34" charset="-127"/>
                </a:rPr>
                <a:t> </a:t>
              </a:r>
              <a:r>
                <a:rPr kumimoji="1" lang="en-US" altLang="ko-KR" sz="1200" dirty="0">
                  <a:solidFill>
                    <a:srgbClr val="3D3D3D"/>
                  </a:solidFill>
                  <a:latin typeface="NanumSquareRound Regular" panose="020B0600000101010101" pitchFamily="34" charset="-127"/>
                  <a:ea typeface="NanumSquareRound Regular" panose="020B0600000101010101" pitchFamily="34" charset="-127"/>
                </a:rPr>
                <a:t>epoch : 50.340 %</a:t>
              </a:r>
            </a:p>
            <a:p>
              <a:pPr marL="742950" lvl="1" indent="-285750">
                <a:lnSpc>
                  <a:spcPct val="150000"/>
                </a:lnSpc>
                <a:buFontTx/>
                <a:buChar char="-"/>
              </a:pPr>
              <a:r>
                <a:rPr kumimoji="1" lang="en-US" altLang="ko-KR" sz="1200" dirty="0">
                  <a:solidFill>
                    <a:srgbClr val="3D3D3D"/>
                  </a:solidFill>
                  <a:latin typeface="NanumSquareRound Regular" panose="020B0600000101010101" pitchFamily="34" charset="-127"/>
                  <a:ea typeface="NanumSquareRound Regular" panose="020B0600000101010101" pitchFamily="34" charset="-127"/>
                </a:rPr>
                <a:t>125 epoch : 61.680 %</a:t>
              </a:r>
            </a:p>
            <a:p>
              <a:pPr marL="742950" lvl="1" indent="-285750">
                <a:lnSpc>
                  <a:spcPct val="150000"/>
                </a:lnSpc>
                <a:buFontTx/>
                <a:buChar char="-"/>
              </a:pPr>
              <a:r>
                <a:rPr kumimoji="1" lang="en-US" altLang="ko-KR" sz="1200" dirty="0">
                  <a:solidFill>
                    <a:srgbClr val="3D3D3D"/>
                  </a:solidFill>
                  <a:latin typeface="NanumSquareRound Regular" panose="020B0600000101010101" pitchFamily="34" charset="-127"/>
                  <a:ea typeface="NanumSquareRound Regular" panose="020B0600000101010101" pitchFamily="34" charset="-127"/>
                </a:rPr>
                <a:t>150 epoch : 60.040 %</a:t>
              </a:r>
            </a:p>
            <a:p>
              <a:pPr marL="742950" lvl="1" indent="-285750">
                <a:lnSpc>
                  <a:spcPct val="150000"/>
                </a:lnSpc>
                <a:buFontTx/>
                <a:buChar char="-"/>
              </a:pPr>
              <a:r>
                <a:rPr kumimoji="1" lang="en-US" altLang="ko-KR" sz="1200" dirty="0">
                  <a:solidFill>
                    <a:srgbClr val="3D3D3D"/>
                  </a:solidFill>
                  <a:latin typeface="NanumSquareRound Regular" panose="020B0600000101010101" pitchFamily="34" charset="-127"/>
                  <a:ea typeface="NanumSquareRound Regular" panose="020B0600000101010101" pitchFamily="34" charset="-127"/>
                </a:rPr>
                <a:t>200 epoch : 58.380 %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80C7754-82FE-2145-9C34-2D44DCC9CBDE}"/>
                </a:ext>
              </a:extLst>
            </p:cNvPr>
            <p:cNvSpPr txBox="1"/>
            <p:nvPr/>
          </p:nvSpPr>
          <p:spPr>
            <a:xfrm>
              <a:off x="1628095" y="2300328"/>
              <a:ext cx="12500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dirty="0">
                  <a:latin typeface="MARU Buri Beta" panose="020B0600000101010101" pitchFamily="34" charset="-127"/>
                  <a:ea typeface="MARU Buri Beta" panose="020B0600000101010101" pitchFamily="34" charset="-127"/>
                </a:rPr>
                <a:t>Single</a:t>
              </a:r>
              <a:endParaRPr kumimoji="1" lang="ko-Kore-KR" altLang="en-US" dirty="0">
                <a:latin typeface="MARU Buri Beta" panose="020B0600000101010101" pitchFamily="34" charset="-127"/>
                <a:ea typeface="MARU Buri Beta" panose="020B0600000101010101" pitchFamily="34" charset="-127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ACB2DB41-4C12-EA4A-8AD2-3DDBEA0DEF87}"/>
              </a:ext>
            </a:extLst>
          </p:cNvPr>
          <p:cNvSpPr txBox="1"/>
          <p:nvPr/>
        </p:nvSpPr>
        <p:spPr>
          <a:xfrm>
            <a:off x="7259716" y="5644069"/>
            <a:ext cx="2320846" cy="7075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Cupy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사용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Gpu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사용량 향상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9857161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8426092-14B6-3F41-BEDA-1FA918CC6810}"/>
              </a:ext>
            </a:extLst>
          </p:cNvPr>
          <p:cNvSpPr txBox="1"/>
          <p:nvPr/>
        </p:nvSpPr>
        <p:spPr>
          <a:xfrm>
            <a:off x="4549536" y="3115662"/>
            <a:ext cx="3564153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11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월 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25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일 목요일 </a:t>
            </a:r>
            <a:r>
              <a:rPr kumimoji="1" lang="ko-KR" altLang="en-US" b="1" u="sng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개인미팅</a:t>
            </a:r>
            <a:endParaRPr kumimoji="1" lang="en-US" altLang="ko-KR" b="1" u="sng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3493223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90CE72-C451-F647-B0EB-9967502E3A02}"/>
              </a:ext>
            </a:extLst>
          </p:cNvPr>
          <p:cNvSpPr txBox="1"/>
          <p:nvPr/>
        </p:nvSpPr>
        <p:spPr>
          <a:xfrm>
            <a:off x="106326" y="202019"/>
            <a:ext cx="11889731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덧셈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/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뺄셈</a:t>
            </a:r>
            <a:r>
              <a:rPr kumimoji="1" lang="ko-KR" altLang="en-US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사칙연산 성능 확인</a:t>
            </a:r>
            <a:endParaRPr kumimoji="1" lang="en-US" altLang="ko-KR" b="1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433AC60-6118-6544-A06E-5B474366020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79961" y="2624381"/>
            <a:ext cx="2428800" cy="18216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09E0B039-55E6-634F-94E8-B13A3DDD5A68}"/>
              </a:ext>
            </a:extLst>
          </p:cNvPr>
          <p:cNvSpPr/>
          <p:nvPr/>
        </p:nvSpPr>
        <p:spPr>
          <a:xfrm>
            <a:off x="399355" y="4676201"/>
            <a:ext cx="2647811" cy="1173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100</a:t>
            </a:r>
            <a:r>
              <a:rPr kumimoji="1" lang="ko-KR" altLang="en-US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</a:t>
            </a:r>
            <a:r>
              <a:rPr kumimoji="1" lang="en-US" altLang="ko-KR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epoch : 53.880 %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125 epoch : 62.560 %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150 epoch : 64.460 %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200 epoch : 69.400 %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5E297A9-CD62-2D4C-A70E-35967F1843BC}"/>
              </a:ext>
            </a:extLst>
          </p:cNvPr>
          <p:cNvSpPr txBox="1"/>
          <p:nvPr/>
        </p:nvSpPr>
        <p:spPr>
          <a:xfrm>
            <a:off x="1379167" y="2183461"/>
            <a:ext cx="1250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Single</a:t>
            </a:r>
            <a:endParaRPr kumimoji="1" lang="ko-Kore-KR" altLang="en-US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268557D-C97C-AB40-9045-50D468201864}"/>
              </a:ext>
            </a:extLst>
          </p:cNvPr>
          <p:cNvGrpSpPr/>
          <p:nvPr/>
        </p:nvGrpSpPr>
        <p:grpSpPr>
          <a:xfrm>
            <a:off x="8939450" y="2183099"/>
            <a:ext cx="2812701" cy="3668400"/>
            <a:chOff x="3182390" y="2181800"/>
            <a:chExt cx="2812701" cy="3668119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0B12E4E-09BD-7E4E-B090-C5F0C9C3E6F1}"/>
                </a:ext>
              </a:extLst>
            </p:cNvPr>
            <p:cNvSpPr txBox="1"/>
            <p:nvPr/>
          </p:nvSpPr>
          <p:spPr>
            <a:xfrm>
              <a:off x="4106767" y="2181800"/>
              <a:ext cx="12500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dirty="0">
                  <a:latin typeface="MARU Buri Beta" panose="020B0600000101010101" pitchFamily="34" charset="-127"/>
                  <a:ea typeface="MARU Buri Beta" panose="020B0600000101010101" pitchFamily="34" charset="-127"/>
                </a:rPr>
                <a:t>Ensemble</a:t>
              </a:r>
              <a:endParaRPr kumimoji="1" lang="ko-Kore-KR" altLang="en-US" dirty="0">
                <a:latin typeface="MARU Buri Beta" panose="020B0600000101010101" pitchFamily="34" charset="-127"/>
                <a:ea typeface="MARU Buri Beta" panose="020B0600000101010101" pitchFamily="34" charset="-127"/>
              </a:endParaRP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F5777E6C-945E-9C43-9185-C305D2DFD60B}"/>
                </a:ext>
              </a:extLst>
            </p:cNvPr>
            <p:cNvGrpSpPr/>
            <p:nvPr/>
          </p:nvGrpSpPr>
          <p:grpSpPr>
            <a:xfrm>
              <a:off x="3182390" y="2567414"/>
              <a:ext cx="2812701" cy="3282505"/>
              <a:chOff x="3182390" y="2567414"/>
              <a:chExt cx="2812701" cy="3282505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81A7CAE5-9C35-0A49-921C-CBA951263AB8}"/>
                  </a:ext>
                </a:extLst>
              </p:cNvPr>
              <p:cNvSpPr/>
              <p:nvPr/>
            </p:nvSpPr>
            <p:spPr>
              <a:xfrm>
                <a:off x="3182390" y="4676200"/>
                <a:ext cx="2647811" cy="11737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100</a:t>
                </a:r>
                <a:r>
                  <a:rPr kumimoji="1" lang="ko-KR" altLang="en-US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 </a:t>
                </a: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epoch : 79.560 %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125 epoch : 80.060 %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150 epoch : 84.340 %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200 epoch : 85.000 %</a:t>
                </a:r>
              </a:p>
            </p:txBody>
          </p:sp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43C367C1-9175-1D4A-8959-3B93C1446D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/>
              <a:stretch/>
            </p:blipFill>
            <p:spPr>
              <a:xfrm>
                <a:off x="3411719" y="2567414"/>
                <a:ext cx="2583372" cy="1937381"/>
              </a:xfrm>
              <a:prstGeom prst="rect">
                <a:avLst/>
              </a:prstGeom>
            </p:spPr>
          </p:pic>
        </p:grp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D25A0263-CBB3-B744-8193-3A7966E20982}"/>
              </a:ext>
            </a:extLst>
          </p:cNvPr>
          <p:cNvSpPr txBox="1"/>
          <p:nvPr/>
        </p:nvSpPr>
        <p:spPr>
          <a:xfrm>
            <a:off x="151135" y="926177"/>
            <a:ext cx="2320846" cy="7075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Numpy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사용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Gpu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사용량 적음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60DB7EE7-B155-4842-B60F-9ED72FA944C4}"/>
              </a:ext>
            </a:extLst>
          </p:cNvPr>
          <p:cNvGrpSpPr/>
          <p:nvPr/>
        </p:nvGrpSpPr>
        <p:grpSpPr>
          <a:xfrm>
            <a:off x="6079040" y="2183100"/>
            <a:ext cx="2791055" cy="3666819"/>
            <a:chOff x="6079040" y="2183100"/>
            <a:chExt cx="2791055" cy="3666819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8D5B31F-CBE3-EC43-9845-820843084FF0}"/>
                </a:ext>
              </a:extLst>
            </p:cNvPr>
            <p:cNvSpPr txBox="1"/>
            <p:nvPr/>
          </p:nvSpPr>
          <p:spPr>
            <a:xfrm>
              <a:off x="6949567" y="2183100"/>
              <a:ext cx="12500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dirty="0">
                  <a:latin typeface="MARU Buri Beta" panose="020B0600000101010101" pitchFamily="34" charset="-127"/>
                  <a:ea typeface="MARU Buri Beta" panose="020B0600000101010101" pitchFamily="34" charset="-127"/>
                </a:rPr>
                <a:t>Survival</a:t>
              </a:r>
              <a:endParaRPr kumimoji="1" lang="ko-Kore-KR" altLang="en-US" dirty="0">
                <a:latin typeface="MARU Buri Beta" panose="020B0600000101010101" pitchFamily="34" charset="-127"/>
                <a:ea typeface="MARU Buri Beta" panose="020B0600000101010101" pitchFamily="34" charset="-127"/>
              </a:endParaRPr>
            </a:p>
          </p:txBody>
        </p: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A0C4E986-DADC-744B-B081-8D95CC348EB1}"/>
                </a:ext>
              </a:extLst>
            </p:cNvPr>
            <p:cNvGrpSpPr/>
            <p:nvPr/>
          </p:nvGrpSpPr>
          <p:grpSpPr>
            <a:xfrm>
              <a:off x="6079040" y="2556496"/>
              <a:ext cx="2791055" cy="3293423"/>
              <a:chOff x="6079040" y="2556496"/>
              <a:chExt cx="2791055" cy="3293423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5D5DB539-A8A5-D944-9656-0172434EC345}"/>
                  </a:ext>
                </a:extLst>
              </p:cNvPr>
              <p:cNvSpPr/>
              <p:nvPr/>
            </p:nvSpPr>
            <p:spPr>
              <a:xfrm>
                <a:off x="6079040" y="4676200"/>
                <a:ext cx="2647811" cy="11737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100</a:t>
                </a:r>
                <a:r>
                  <a:rPr kumimoji="1" lang="ko-KR" altLang="en-US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 </a:t>
                </a: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epoch : 64.700 %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125 epoch : 68.220 %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150 epoch : 73.640 %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200 epoch : 75.200 %</a:t>
                </a:r>
              </a:p>
            </p:txBody>
          </p:sp>
          <p:pic>
            <p:nvPicPr>
              <p:cNvPr id="33" name="그림 32">
                <a:extLst>
                  <a:ext uri="{FF2B5EF4-FFF2-40B4-BE49-F238E27FC236}">
                    <a16:creationId xmlns:a16="http://schemas.microsoft.com/office/drawing/2014/main" id="{C083D020-A13A-D54B-93F8-F71EC06745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rcRect/>
              <a:stretch/>
            </p:blipFill>
            <p:spPr>
              <a:xfrm>
                <a:off x="6282897" y="2556496"/>
                <a:ext cx="2587198" cy="1940398"/>
              </a:xfrm>
              <a:prstGeom prst="rect">
                <a:avLst/>
              </a:prstGeom>
            </p:spPr>
          </p:pic>
        </p:grp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425ABEF3-AC76-224C-8714-973964807176}"/>
              </a:ext>
            </a:extLst>
          </p:cNvPr>
          <p:cNvGrpSpPr/>
          <p:nvPr/>
        </p:nvGrpSpPr>
        <p:grpSpPr>
          <a:xfrm>
            <a:off x="3259765" y="2183100"/>
            <a:ext cx="2764884" cy="3668119"/>
            <a:chOff x="8726851" y="2181800"/>
            <a:chExt cx="2764884" cy="3668119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DF269E0A-5F05-C14F-8BA4-DEF579EC9663}"/>
                </a:ext>
              </a:extLst>
            </p:cNvPr>
            <p:cNvSpPr txBox="1"/>
            <p:nvPr/>
          </p:nvSpPr>
          <p:spPr>
            <a:xfrm>
              <a:off x="9578767" y="2181800"/>
              <a:ext cx="12500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dirty="0">
                  <a:latin typeface="MARU Buri Beta" panose="020B0600000101010101" pitchFamily="34" charset="-127"/>
                  <a:ea typeface="MARU Buri Beta" panose="020B0600000101010101" pitchFamily="34" charset="-127"/>
                </a:rPr>
                <a:t>Majority</a:t>
              </a:r>
              <a:endParaRPr kumimoji="1" lang="ko-Kore-KR" altLang="en-US" dirty="0">
                <a:latin typeface="MARU Buri Beta" panose="020B0600000101010101" pitchFamily="34" charset="-127"/>
                <a:ea typeface="MARU Buri Beta" panose="020B0600000101010101" pitchFamily="34" charset="-127"/>
              </a:endParaRPr>
            </a:p>
          </p:txBody>
        </p: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0C0F3550-8B6F-414D-8AE3-30493D194C39}"/>
                </a:ext>
              </a:extLst>
            </p:cNvPr>
            <p:cNvGrpSpPr/>
            <p:nvPr/>
          </p:nvGrpSpPr>
          <p:grpSpPr>
            <a:xfrm>
              <a:off x="8726851" y="2559298"/>
              <a:ext cx="2764884" cy="3290621"/>
              <a:chOff x="8726851" y="2559298"/>
              <a:chExt cx="2764884" cy="3290621"/>
            </a:xfrm>
          </p:grpSpPr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E7D09CEA-1376-8C42-9541-C1BF0103988C}"/>
                  </a:ext>
                </a:extLst>
              </p:cNvPr>
              <p:cNvSpPr/>
              <p:nvPr/>
            </p:nvSpPr>
            <p:spPr>
              <a:xfrm>
                <a:off x="8726851" y="4676200"/>
                <a:ext cx="2647811" cy="11737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100</a:t>
                </a:r>
                <a:r>
                  <a:rPr kumimoji="1" lang="ko-KR" altLang="en-US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 </a:t>
                </a: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epoch : 63.460 %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125 epoch : 67.440 %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150 epoch : 72.000 %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200 epoch : 75.040 %</a:t>
                </a:r>
              </a:p>
            </p:txBody>
          </p:sp>
          <p:pic>
            <p:nvPicPr>
              <p:cNvPr id="38" name="그림 37">
                <a:extLst>
                  <a:ext uri="{FF2B5EF4-FFF2-40B4-BE49-F238E27FC236}">
                    <a16:creationId xmlns:a16="http://schemas.microsoft.com/office/drawing/2014/main" id="{E3D720BE-8716-D54E-BE47-BC4910432A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rcRect/>
              <a:stretch/>
            </p:blipFill>
            <p:spPr>
              <a:xfrm>
                <a:off x="8915830" y="2559298"/>
                <a:ext cx="2575905" cy="1931928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23851664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90CE72-C451-F647-B0EB-9967502E3A02}"/>
              </a:ext>
            </a:extLst>
          </p:cNvPr>
          <p:cNvSpPr txBox="1"/>
          <p:nvPr/>
        </p:nvSpPr>
        <p:spPr>
          <a:xfrm>
            <a:off x="106326" y="202019"/>
            <a:ext cx="11889731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덧셈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/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뺄셈</a:t>
            </a:r>
            <a:r>
              <a:rPr kumimoji="1" lang="ko-KR" altLang="en-US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사칙연산 성능 확인</a:t>
            </a:r>
            <a:endParaRPr kumimoji="1" lang="en-US" altLang="ko-KR" b="1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433AC60-6118-6544-A06E-5B474366020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79961" y="2624381"/>
            <a:ext cx="2428800" cy="18216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09E0B039-55E6-634F-94E8-B13A3DDD5A68}"/>
              </a:ext>
            </a:extLst>
          </p:cNvPr>
          <p:cNvSpPr/>
          <p:nvPr/>
        </p:nvSpPr>
        <p:spPr>
          <a:xfrm>
            <a:off x="399355" y="4676201"/>
            <a:ext cx="2647811" cy="1173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100</a:t>
            </a:r>
            <a:r>
              <a:rPr kumimoji="1" lang="ko-KR" altLang="en-US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</a:t>
            </a:r>
            <a:r>
              <a:rPr kumimoji="1" lang="en-US" altLang="ko-KR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epoch : 50.340 %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125 epoch : 61.680 %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150 epoch : 60.040 %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200 epoch : 58.380 %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5E297A9-CD62-2D4C-A70E-35967F1843BC}"/>
              </a:ext>
            </a:extLst>
          </p:cNvPr>
          <p:cNvSpPr txBox="1"/>
          <p:nvPr/>
        </p:nvSpPr>
        <p:spPr>
          <a:xfrm>
            <a:off x="1379167" y="2183461"/>
            <a:ext cx="1250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Single</a:t>
            </a:r>
            <a:endParaRPr kumimoji="1" lang="ko-Kore-KR" altLang="en-US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268557D-C97C-AB40-9045-50D468201864}"/>
              </a:ext>
            </a:extLst>
          </p:cNvPr>
          <p:cNvGrpSpPr/>
          <p:nvPr/>
        </p:nvGrpSpPr>
        <p:grpSpPr>
          <a:xfrm>
            <a:off x="8939450" y="2183099"/>
            <a:ext cx="2812701" cy="3668400"/>
            <a:chOff x="3182390" y="2181800"/>
            <a:chExt cx="2812701" cy="3668119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0B12E4E-09BD-7E4E-B090-C5F0C9C3E6F1}"/>
                </a:ext>
              </a:extLst>
            </p:cNvPr>
            <p:cNvSpPr txBox="1"/>
            <p:nvPr/>
          </p:nvSpPr>
          <p:spPr>
            <a:xfrm>
              <a:off x="4106767" y="2181800"/>
              <a:ext cx="12500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dirty="0">
                  <a:latin typeface="MARU Buri Beta" panose="020B0600000101010101" pitchFamily="34" charset="-127"/>
                  <a:ea typeface="MARU Buri Beta" panose="020B0600000101010101" pitchFamily="34" charset="-127"/>
                </a:rPr>
                <a:t>Ensemble</a:t>
              </a:r>
              <a:endParaRPr kumimoji="1" lang="ko-Kore-KR" altLang="en-US" dirty="0">
                <a:latin typeface="MARU Buri Beta" panose="020B0600000101010101" pitchFamily="34" charset="-127"/>
                <a:ea typeface="MARU Buri Beta" panose="020B0600000101010101" pitchFamily="34" charset="-127"/>
              </a:endParaRP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F5777E6C-945E-9C43-9185-C305D2DFD60B}"/>
                </a:ext>
              </a:extLst>
            </p:cNvPr>
            <p:cNvGrpSpPr/>
            <p:nvPr/>
          </p:nvGrpSpPr>
          <p:grpSpPr>
            <a:xfrm>
              <a:off x="3182390" y="2567414"/>
              <a:ext cx="2812701" cy="3282505"/>
              <a:chOff x="3182390" y="2567414"/>
              <a:chExt cx="2812701" cy="3282505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81A7CAE5-9C35-0A49-921C-CBA951263AB8}"/>
                  </a:ext>
                </a:extLst>
              </p:cNvPr>
              <p:cNvSpPr/>
              <p:nvPr/>
            </p:nvSpPr>
            <p:spPr>
              <a:xfrm>
                <a:off x="3182390" y="4676200"/>
                <a:ext cx="2647811" cy="11737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100</a:t>
                </a:r>
                <a:r>
                  <a:rPr kumimoji="1" lang="ko-KR" altLang="en-US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 </a:t>
                </a: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epoch : 77.200 %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125 epoch : 76.800 %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150 epoch : 80.540 %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200 epoch : 84.980 %</a:t>
                </a:r>
              </a:p>
            </p:txBody>
          </p:sp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43C367C1-9175-1D4A-8959-3B93C1446D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/>
              <a:stretch/>
            </p:blipFill>
            <p:spPr>
              <a:xfrm>
                <a:off x="3411719" y="2567414"/>
                <a:ext cx="2583372" cy="1937381"/>
              </a:xfrm>
              <a:prstGeom prst="rect">
                <a:avLst/>
              </a:prstGeom>
            </p:spPr>
          </p:pic>
        </p:grp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A5463A3D-BA89-5C46-B907-32307EFBEACB}"/>
              </a:ext>
            </a:extLst>
          </p:cNvPr>
          <p:cNvGrpSpPr/>
          <p:nvPr/>
        </p:nvGrpSpPr>
        <p:grpSpPr>
          <a:xfrm>
            <a:off x="6079040" y="2183100"/>
            <a:ext cx="2791055" cy="3666819"/>
            <a:chOff x="6079040" y="2183100"/>
            <a:chExt cx="2791055" cy="3666819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4AED869-9686-F34B-A734-D568BA55809C}"/>
                </a:ext>
              </a:extLst>
            </p:cNvPr>
            <p:cNvSpPr txBox="1"/>
            <p:nvPr/>
          </p:nvSpPr>
          <p:spPr>
            <a:xfrm>
              <a:off x="6949567" y="2183100"/>
              <a:ext cx="12500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dirty="0">
                  <a:latin typeface="MARU Buri Beta" panose="020B0600000101010101" pitchFamily="34" charset="-127"/>
                  <a:ea typeface="MARU Buri Beta" panose="020B0600000101010101" pitchFamily="34" charset="-127"/>
                </a:rPr>
                <a:t>Survival</a:t>
              </a:r>
              <a:endParaRPr kumimoji="1" lang="ko-Kore-KR" altLang="en-US" dirty="0">
                <a:latin typeface="MARU Buri Beta" panose="020B0600000101010101" pitchFamily="34" charset="-127"/>
                <a:ea typeface="MARU Buri Beta" panose="020B0600000101010101" pitchFamily="34" charset="-127"/>
              </a:endParaRPr>
            </a:p>
          </p:txBody>
        </p: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28C06C7D-03D9-C348-8ED9-BF2C8B38DDF7}"/>
                </a:ext>
              </a:extLst>
            </p:cNvPr>
            <p:cNvGrpSpPr/>
            <p:nvPr/>
          </p:nvGrpSpPr>
          <p:grpSpPr>
            <a:xfrm>
              <a:off x="6079040" y="2556496"/>
              <a:ext cx="2791055" cy="3293423"/>
              <a:chOff x="6079040" y="2556496"/>
              <a:chExt cx="2791055" cy="3293423"/>
            </a:xfrm>
          </p:grpSpPr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F114BD30-0071-D24F-B1C3-803E0DBC6110}"/>
                  </a:ext>
                </a:extLst>
              </p:cNvPr>
              <p:cNvSpPr/>
              <p:nvPr/>
            </p:nvSpPr>
            <p:spPr>
              <a:xfrm>
                <a:off x="6079040" y="4676200"/>
                <a:ext cx="2647811" cy="11737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100</a:t>
                </a:r>
                <a:r>
                  <a:rPr kumimoji="1" lang="ko-KR" altLang="en-US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 </a:t>
                </a: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epoch : 67.680 %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125 epoch : 72.480 %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150 epoch : 73.920 %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200 epoch : 78.280 %</a:t>
                </a:r>
              </a:p>
            </p:txBody>
          </p:sp>
          <p:pic>
            <p:nvPicPr>
              <p:cNvPr id="19" name="그림 18">
                <a:extLst>
                  <a:ext uri="{FF2B5EF4-FFF2-40B4-BE49-F238E27FC236}">
                    <a16:creationId xmlns:a16="http://schemas.microsoft.com/office/drawing/2014/main" id="{5B463623-DCBD-974A-B620-CB18D644C2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rcRect/>
              <a:stretch/>
            </p:blipFill>
            <p:spPr>
              <a:xfrm>
                <a:off x="6282897" y="2556496"/>
                <a:ext cx="2587198" cy="1940399"/>
              </a:xfrm>
              <a:prstGeom prst="rect">
                <a:avLst/>
              </a:prstGeom>
            </p:spPr>
          </p:pic>
        </p:grp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547AC81E-D6F0-1842-950C-CAC844BFA6F8}"/>
              </a:ext>
            </a:extLst>
          </p:cNvPr>
          <p:cNvGrpSpPr/>
          <p:nvPr/>
        </p:nvGrpSpPr>
        <p:grpSpPr>
          <a:xfrm>
            <a:off x="3259765" y="2183100"/>
            <a:ext cx="2764884" cy="3668119"/>
            <a:chOff x="8726851" y="2181800"/>
            <a:chExt cx="2764884" cy="3668119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D7F7DC8-C518-C242-9CFF-0F1D2A619620}"/>
                </a:ext>
              </a:extLst>
            </p:cNvPr>
            <p:cNvSpPr txBox="1"/>
            <p:nvPr/>
          </p:nvSpPr>
          <p:spPr>
            <a:xfrm>
              <a:off x="9578767" y="2181800"/>
              <a:ext cx="12500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dirty="0">
                  <a:latin typeface="MARU Buri Beta" panose="020B0600000101010101" pitchFamily="34" charset="-127"/>
                  <a:ea typeface="MARU Buri Beta" panose="020B0600000101010101" pitchFamily="34" charset="-127"/>
                </a:rPr>
                <a:t>Majority</a:t>
              </a:r>
              <a:endParaRPr kumimoji="1" lang="ko-Kore-KR" altLang="en-US" dirty="0">
                <a:latin typeface="MARU Buri Beta" panose="020B0600000101010101" pitchFamily="34" charset="-127"/>
                <a:ea typeface="MARU Buri Beta" panose="020B0600000101010101" pitchFamily="34" charset="-127"/>
              </a:endParaRP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EBEF0E70-9CDA-ED4B-A16E-0E047B3A1318}"/>
                </a:ext>
              </a:extLst>
            </p:cNvPr>
            <p:cNvGrpSpPr/>
            <p:nvPr/>
          </p:nvGrpSpPr>
          <p:grpSpPr>
            <a:xfrm>
              <a:off x="8726851" y="2559298"/>
              <a:ext cx="2764884" cy="3290621"/>
              <a:chOff x="8726851" y="2559298"/>
              <a:chExt cx="2764884" cy="3290621"/>
            </a:xfrm>
          </p:grpSpPr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59BA6C50-8009-704E-BAA6-6208FA2E44B7}"/>
                  </a:ext>
                </a:extLst>
              </p:cNvPr>
              <p:cNvSpPr/>
              <p:nvPr/>
            </p:nvSpPr>
            <p:spPr>
              <a:xfrm>
                <a:off x="8726851" y="4676200"/>
                <a:ext cx="2647811" cy="11737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100</a:t>
                </a:r>
                <a:r>
                  <a:rPr kumimoji="1" lang="ko-KR" altLang="en-US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 </a:t>
                </a: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epoch : 67.560 %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125 epoch : 72.740 %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150 epoch : 72.960 %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200 epoch : 76.540 %</a:t>
                </a:r>
              </a:p>
            </p:txBody>
          </p:sp>
          <p:pic>
            <p:nvPicPr>
              <p:cNvPr id="21" name="그림 20">
                <a:extLst>
                  <a:ext uri="{FF2B5EF4-FFF2-40B4-BE49-F238E27FC236}">
                    <a16:creationId xmlns:a16="http://schemas.microsoft.com/office/drawing/2014/main" id="{BEE647BE-FA42-834D-81EF-04A9E071A6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rcRect/>
              <a:stretch/>
            </p:blipFill>
            <p:spPr>
              <a:xfrm>
                <a:off x="8915830" y="2559298"/>
                <a:ext cx="2575905" cy="1931929"/>
              </a:xfrm>
              <a:prstGeom prst="rect">
                <a:avLst/>
              </a:prstGeom>
            </p:spPr>
          </p:pic>
        </p:grp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D25A0263-CBB3-B744-8193-3A7966E20982}"/>
              </a:ext>
            </a:extLst>
          </p:cNvPr>
          <p:cNvSpPr txBox="1"/>
          <p:nvPr/>
        </p:nvSpPr>
        <p:spPr>
          <a:xfrm>
            <a:off x="151135" y="926177"/>
            <a:ext cx="2320846" cy="7075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Cupy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사용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Gpu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사용량 향상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2863317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EBDE800-160A-6B4C-B51E-5BBD9AFD129C}"/>
              </a:ext>
            </a:extLst>
          </p:cNvPr>
          <p:cNvSpPr txBox="1"/>
          <p:nvPr/>
        </p:nvSpPr>
        <p:spPr>
          <a:xfrm rot="5400000">
            <a:off x="2530454" y="3745642"/>
            <a:ext cx="413899" cy="4310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2800" dirty="0"/>
              <a:t>…</a:t>
            </a:r>
            <a:endParaRPr kumimoji="1" lang="ko-Kore-KR" altLang="en-US" sz="2800" dirty="0"/>
          </a:p>
        </p:txBody>
      </p:sp>
      <p:sp>
        <p:nvSpPr>
          <p:cNvPr id="112" name="모서리가 둥근 직사각형 111">
            <a:extLst>
              <a:ext uri="{FF2B5EF4-FFF2-40B4-BE49-F238E27FC236}">
                <a16:creationId xmlns:a16="http://schemas.microsoft.com/office/drawing/2014/main" id="{E1D079A6-9706-9542-BD30-79F1BECF2211}"/>
              </a:ext>
            </a:extLst>
          </p:cNvPr>
          <p:cNvSpPr/>
          <p:nvPr/>
        </p:nvSpPr>
        <p:spPr>
          <a:xfrm>
            <a:off x="1121490" y="2896050"/>
            <a:ext cx="1001715" cy="218267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ln>
                  <a:solidFill>
                    <a:schemeClr val="accent6"/>
                  </a:solidFill>
                </a:ln>
                <a:solidFill>
                  <a:schemeClr val="accent6"/>
                </a:solidFill>
              </a:rPr>
              <a:t>Encoder</a:t>
            </a:r>
            <a:endParaRPr kumimoji="1" lang="ko-Kore-KR" altLang="en-US" sz="1400" dirty="0">
              <a:ln>
                <a:solidFill>
                  <a:schemeClr val="accent6"/>
                </a:solidFill>
              </a:ln>
              <a:solidFill>
                <a:schemeClr val="accent6"/>
              </a:solidFill>
            </a:endParaRPr>
          </a:p>
        </p:txBody>
      </p:sp>
      <p:sp>
        <p:nvSpPr>
          <p:cNvPr id="113" name="오른쪽 화살표[R] 112">
            <a:extLst>
              <a:ext uri="{FF2B5EF4-FFF2-40B4-BE49-F238E27FC236}">
                <a16:creationId xmlns:a16="http://schemas.microsoft.com/office/drawing/2014/main" id="{48C04652-AD4D-B047-BA46-111111B913C2}"/>
              </a:ext>
            </a:extLst>
          </p:cNvPr>
          <p:cNvSpPr/>
          <p:nvPr/>
        </p:nvSpPr>
        <p:spPr>
          <a:xfrm>
            <a:off x="2194667" y="2930954"/>
            <a:ext cx="265897" cy="133059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72AD6D27-8575-D64B-AEB0-24860DAC7E14}"/>
              </a:ext>
            </a:extLst>
          </p:cNvPr>
          <p:cNvCxnSpPr>
            <a:cxnSpLocks/>
          </p:cNvCxnSpPr>
          <p:nvPr/>
        </p:nvCxnSpPr>
        <p:spPr>
          <a:xfrm flipV="1">
            <a:off x="1626854" y="3193350"/>
            <a:ext cx="0" cy="317757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오른쪽 화살표[R] 114">
            <a:extLst>
              <a:ext uri="{FF2B5EF4-FFF2-40B4-BE49-F238E27FC236}">
                <a16:creationId xmlns:a16="http://schemas.microsoft.com/office/drawing/2014/main" id="{A2477A3E-C802-CC4E-9EED-93F853163ADD}"/>
              </a:ext>
            </a:extLst>
          </p:cNvPr>
          <p:cNvSpPr/>
          <p:nvPr/>
        </p:nvSpPr>
        <p:spPr>
          <a:xfrm>
            <a:off x="2872656" y="2930953"/>
            <a:ext cx="265897" cy="133059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5A6ADF7D-EDFA-EB4F-9FF4-8F470B8CA741}"/>
              </a:ext>
            </a:extLst>
          </p:cNvPr>
          <p:cNvGrpSpPr/>
          <p:nvPr/>
        </p:nvGrpSpPr>
        <p:grpSpPr>
          <a:xfrm>
            <a:off x="2498244" y="2603963"/>
            <a:ext cx="281272" cy="846194"/>
            <a:chOff x="5825445" y="3355478"/>
            <a:chExt cx="498097" cy="1684962"/>
          </a:xfrm>
        </p:grpSpPr>
        <p:sp>
          <p:nvSpPr>
            <p:cNvPr id="139" name="모서리가 둥근 직사각형 138">
              <a:extLst>
                <a:ext uri="{FF2B5EF4-FFF2-40B4-BE49-F238E27FC236}">
                  <a16:creationId xmlns:a16="http://schemas.microsoft.com/office/drawing/2014/main" id="{5C40E102-BADD-8945-AA5E-78200926D564}"/>
                </a:ext>
              </a:extLst>
            </p:cNvPr>
            <p:cNvSpPr/>
            <p:nvPr/>
          </p:nvSpPr>
          <p:spPr>
            <a:xfrm>
              <a:off x="5825445" y="3355478"/>
              <a:ext cx="493161" cy="1684962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400"/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3B025A03-2E55-464F-A3D7-22CB6144C642}"/>
                </a:ext>
              </a:extLst>
            </p:cNvPr>
            <p:cNvSpPr txBox="1"/>
            <p:nvPr/>
          </p:nvSpPr>
          <p:spPr>
            <a:xfrm rot="16200000">
              <a:off x="5380677" y="3901677"/>
              <a:ext cx="1422453" cy="463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100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Context</a:t>
              </a:r>
              <a:endParaRPr kumimoji="1" lang="ko-Kore-KR" altLang="en-US" sz="1100" dirty="0"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</p:grpSp>
      <p:sp>
        <p:nvSpPr>
          <p:cNvPr id="117" name="TextBox 116">
            <a:extLst>
              <a:ext uri="{FF2B5EF4-FFF2-40B4-BE49-F238E27FC236}">
                <a16:creationId xmlns:a16="http://schemas.microsoft.com/office/drawing/2014/main" id="{830301F4-15FC-B049-B5C7-A653FD68E08D}"/>
              </a:ext>
            </a:extLst>
          </p:cNvPr>
          <p:cNvSpPr txBox="1"/>
          <p:nvPr/>
        </p:nvSpPr>
        <p:spPr>
          <a:xfrm>
            <a:off x="1142513" y="3484814"/>
            <a:ext cx="10017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400" dirty="0"/>
              <a:t>Input Data</a:t>
            </a:r>
            <a:endParaRPr kumimoji="1" lang="ko-Kore-KR" altLang="en-US" sz="1400" dirty="0"/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0F319D44-C8FD-564D-BADD-3AE15BFD255B}"/>
              </a:ext>
            </a:extLst>
          </p:cNvPr>
          <p:cNvSpPr/>
          <p:nvPr/>
        </p:nvSpPr>
        <p:spPr>
          <a:xfrm>
            <a:off x="1121490" y="1341702"/>
            <a:ext cx="1001715" cy="218267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ln>
                  <a:solidFill>
                    <a:schemeClr val="accent6"/>
                  </a:solidFill>
                </a:ln>
                <a:solidFill>
                  <a:schemeClr val="accent6"/>
                </a:solidFill>
              </a:rPr>
              <a:t>Encoder</a:t>
            </a:r>
            <a:endParaRPr kumimoji="1" lang="ko-Kore-KR" altLang="en-US" sz="1400" dirty="0">
              <a:ln>
                <a:solidFill>
                  <a:schemeClr val="accent6"/>
                </a:solidFill>
              </a:ln>
              <a:solidFill>
                <a:schemeClr val="accent6"/>
              </a:solidFill>
            </a:endParaRPr>
          </a:p>
        </p:txBody>
      </p:sp>
      <p:sp>
        <p:nvSpPr>
          <p:cNvPr id="82" name="오른쪽 화살표[R] 81">
            <a:extLst>
              <a:ext uri="{FF2B5EF4-FFF2-40B4-BE49-F238E27FC236}">
                <a16:creationId xmlns:a16="http://schemas.microsoft.com/office/drawing/2014/main" id="{8AA11236-03D4-FC45-8211-A53AB2D47FFA}"/>
              </a:ext>
            </a:extLst>
          </p:cNvPr>
          <p:cNvSpPr/>
          <p:nvPr/>
        </p:nvSpPr>
        <p:spPr>
          <a:xfrm>
            <a:off x="2194667" y="1376606"/>
            <a:ext cx="265897" cy="133059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FF80F75E-32C3-D642-8EF9-B621433F19BF}"/>
              </a:ext>
            </a:extLst>
          </p:cNvPr>
          <p:cNvCxnSpPr>
            <a:cxnSpLocks/>
          </p:cNvCxnSpPr>
          <p:nvPr/>
        </p:nvCxnSpPr>
        <p:spPr>
          <a:xfrm flipV="1">
            <a:off x="1626854" y="1639002"/>
            <a:ext cx="0" cy="317757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오른쪽 화살표[R] 83">
            <a:extLst>
              <a:ext uri="{FF2B5EF4-FFF2-40B4-BE49-F238E27FC236}">
                <a16:creationId xmlns:a16="http://schemas.microsoft.com/office/drawing/2014/main" id="{FF3F0370-BA6C-7845-8236-0B82B95C7580}"/>
              </a:ext>
            </a:extLst>
          </p:cNvPr>
          <p:cNvSpPr/>
          <p:nvPr/>
        </p:nvSpPr>
        <p:spPr>
          <a:xfrm>
            <a:off x="2872656" y="1376605"/>
            <a:ext cx="265897" cy="133059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7322B7E9-4F30-FA41-BC33-2E7BFA58332E}"/>
              </a:ext>
            </a:extLst>
          </p:cNvPr>
          <p:cNvGrpSpPr/>
          <p:nvPr/>
        </p:nvGrpSpPr>
        <p:grpSpPr>
          <a:xfrm>
            <a:off x="2498244" y="1049615"/>
            <a:ext cx="281272" cy="846194"/>
            <a:chOff x="5825445" y="3355478"/>
            <a:chExt cx="498097" cy="1684962"/>
          </a:xfrm>
        </p:grpSpPr>
        <p:sp>
          <p:nvSpPr>
            <p:cNvPr id="110" name="모서리가 둥근 직사각형 109">
              <a:extLst>
                <a:ext uri="{FF2B5EF4-FFF2-40B4-BE49-F238E27FC236}">
                  <a16:creationId xmlns:a16="http://schemas.microsoft.com/office/drawing/2014/main" id="{54829CB4-0038-384F-99FC-4955F7A4A642}"/>
                </a:ext>
              </a:extLst>
            </p:cNvPr>
            <p:cNvSpPr/>
            <p:nvPr/>
          </p:nvSpPr>
          <p:spPr>
            <a:xfrm>
              <a:off x="5825445" y="3355478"/>
              <a:ext cx="493161" cy="1684962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400"/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E25380C5-1801-A540-8C25-92AF9B0C16D1}"/>
                </a:ext>
              </a:extLst>
            </p:cNvPr>
            <p:cNvSpPr txBox="1"/>
            <p:nvPr/>
          </p:nvSpPr>
          <p:spPr>
            <a:xfrm rot="16200000">
              <a:off x="5380677" y="3901677"/>
              <a:ext cx="1422453" cy="463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100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Context</a:t>
              </a:r>
              <a:endParaRPr kumimoji="1" lang="ko-Kore-KR" altLang="en-US" sz="1100" dirty="0"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</p:grpSp>
      <p:sp>
        <p:nvSpPr>
          <p:cNvPr id="93" name="TextBox 92">
            <a:extLst>
              <a:ext uri="{FF2B5EF4-FFF2-40B4-BE49-F238E27FC236}">
                <a16:creationId xmlns:a16="http://schemas.microsoft.com/office/drawing/2014/main" id="{F23DC670-FD53-1149-85C3-312322791F74}"/>
              </a:ext>
            </a:extLst>
          </p:cNvPr>
          <p:cNvSpPr txBox="1"/>
          <p:nvPr/>
        </p:nvSpPr>
        <p:spPr>
          <a:xfrm>
            <a:off x="1144866" y="1949188"/>
            <a:ext cx="10017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400" dirty="0"/>
              <a:t>Input Data</a:t>
            </a:r>
            <a:endParaRPr kumimoji="1" lang="ko-Kore-KR" altLang="en-US" sz="1400" dirty="0"/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8313FF11-3239-DB4C-8196-01EE91E07FB2}"/>
              </a:ext>
            </a:extLst>
          </p:cNvPr>
          <p:cNvSpPr/>
          <p:nvPr/>
        </p:nvSpPr>
        <p:spPr>
          <a:xfrm>
            <a:off x="1108049" y="4689242"/>
            <a:ext cx="1001715" cy="218267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ln>
                  <a:solidFill>
                    <a:schemeClr val="accent6"/>
                  </a:solidFill>
                </a:ln>
                <a:solidFill>
                  <a:schemeClr val="accent6"/>
                </a:solidFill>
              </a:rPr>
              <a:t>Encoder</a:t>
            </a:r>
            <a:endParaRPr kumimoji="1" lang="ko-Kore-KR" altLang="en-US" sz="1400" dirty="0">
              <a:ln>
                <a:solidFill>
                  <a:schemeClr val="accent6"/>
                </a:solidFill>
              </a:ln>
              <a:solidFill>
                <a:schemeClr val="accent6"/>
              </a:solidFill>
            </a:endParaRPr>
          </a:p>
        </p:txBody>
      </p:sp>
      <p:sp>
        <p:nvSpPr>
          <p:cNvPr id="53" name="오른쪽 화살표[R] 52">
            <a:extLst>
              <a:ext uri="{FF2B5EF4-FFF2-40B4-BE49-F238E27FC236}">
                <a16:creationId xmlns:a16="http://schemas.microsoft.com/office/drawing/2014/main" id="{27D3BBDD-18A4-884B-9307-4127B91E953D}"/>
              </a:ext>
            </a:extLst>
          </p:cNvPr>
          <p:cNvSpPr/>
          <p:nvPr/>
        </p:nvSpPr>
        <p:spPr>
          <a:xfrm>
            <a:off x="2181226" y="4724146"/>
            <a:ext cx="265897" cy="133059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D4ACCBB-3E26-1A41-9D83-A1B67C2D739B}"/>
              </a:ext>
            </a:extLst>
          </p:cNvPr>
          <p:cNvCxnSpPr>
            <a:cxnSpLocks/>
          </p:cNvCxnSpPr>
          <p:nvPr/>
        </p:nvCxnSpPr>
        <p:spPr>
          <a:xfrm flipV="1">
            <a:off x="1613414" y="4986542"/>
            <a:ext cx="0" cy="317757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오른쪽 화살표[R] 54">
            <a:extLst>
              <a:ext uri="{FF2B5EF4-FFF2-40B4-BE49-F238E27FC236}">
                <a16:creationId xmlns:a16="http://schemas.microsoft.com/office/drawing/2014/main" id="{7184627E-6EE2-2649-8151-D2A02D1121CC}"/>
              </a:ext>
            </a:extLst>
          </p:cNvPr>
          <p:cNvSpPr/>
          <p:nvPr/>
        </p:nvSpPr>
        <p:spPr>
          <a:xfrm>
            <a:off x="2859215" y="4724145"/>
            <a:ext cx="265897" cy="133059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048CD95A-75D8-9F4D-ABAC-69867A2131AF}"/>
              </a:ext>
            </a:extLst>
          </p:cNvPr>
          <p:cNvGrpSpPr/>
          <p:nvPr/>
        </p:nvGrpSpPr>
        <p:grpSpPr>
          <a:xfrm>
            <a:off x="2484807" y="4397155"/>
            <a:ext cx="281271" cy="846194"/>
            <a:chOff x="5825445" y="3355478"/>
            <a:chExt cx="498095" cy="1684962"/>
          </a:xfrm>
        </p:grpSpPr>
        <p:sp>
          <p:nvSpPr>
            <p:cNvPr id="79" name="모서리가 둥근 직사각형 78">
              <a:extLst>
                <a:ext uri="{FF2B5EF4-FFF2-40B4-BE49-F238E27FC236}">
                  <a16:creationId xmlns:a16="http://schemas.microsoft.com/office/drawing/2014/main" id="{EF819E1F-5AC3-7647-9ED2-7B91C9FB721C}"/>
                </a:ext>
              </a:extLst>
            </p:cNvPr>
            <p:cNvSpPr/>
            <p:nvPr/>
          </p:nvSpPr>
          <p:spPr>
            <a:xfrm>
              <a:off x="5825445" y="3355478"/>
              <a:ext cx="493161" cy="1684962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400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3E69FB16-EF86-A84C-89A4-762DA11FB9D9}"/>
                </a:ext>
              </a:extLst>
            </p:cNvPr>
            <p:cNvSpPr txBox="1"/>
            <p:nvPr/>
          </p:nvSpPr>
          <p:spPr>
            <a:xfrm rot="16200000">
              <a:off x="5380675" y="3901677"/>
              <a:ext cx="1422453" cy="463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100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Context</a:t>
              </a:r>
              <a:endParaRPr kumimoji="1" lang="ko-Kore-KR" altLang="en-US" sz="1100" dirty="0"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6377B327-D5A7-464E-8297-3BF628545B98}"/>
              </a:ext>
            </a:extLst>
          </p:cNvPr>
          <p:cNvSpPr txBox="1"/>
          <p:nvPr/>
        </p:nvSpPr>
        <p:spPr>
          <a:xfrm>
            <a:off x="1129071" y="5278006"/>
            <a:ext cx="10017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400" dirty="0"/>
              <a:t>Input Data</a:t>
            </a:r>
            <a:endParaRPr kumimoji="1" lang="ko-Kore-KR" altLang="en-US" sz="1400" dirty="0"/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F43740D0-A388-9241-AC57-2AD318040B44}"/>
              </a:ext>
            </a:extLst>
          </p:cNvPr>
          <p:cNvSpPr txBox="1"/>
          <p:nvPr/>
        </p:nvSpPr>
        <p:spPr>
          <a:xfrm>
            <a:off x="424797" y="1296488"/>
            <a:ext cx="8489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/>
              <a:t>Model 1</a:t>
            </a:r>
            <a:endParaRPr kumimoji="1" lang="ko-Kore-KR" altLang="en-US" sz="1200" dirty="0"/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7DB589EC-4855-F64F-B3EE-BD2880E106E9}"/>
              </a:ext>
            </a:extLst>
          </p:cNvPr>
          <p:cNvSpPr txBox="1"/>
          <p:nvPr/>
        </p:nvSpPr>
        <p:spPr>
          <a:xfrm>
            <a:off x="423458" y="2872200"/>
            <a:ext cx="8489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/>
              <a:t>Model 2</a:t>
            </a:r>
            <a:endParaRPr kumimoji="1" lang="ko-Kore-KR" altLang="en-US" sz="1200" dirty="0"/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14FF8134-FBE5-6445-9BD6-4D57EABF60F7}"/>
              </a:ext>
            </a:extLst>
          </p:cNvPr>
          <p:cNvSpPr txBox="1"/>
          <p:nvPr/>
        </p:nvSpPr>
        <p:spPr>
          <a:xfrm>
            <a:off x="386709" y="4652778"/>
            <a:ext cx="8489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/>
              <a:t>Model M</a:t>
            </a:r>
            <a:endParaRPr kumimoji="1" lang="ko-Kore-KR" altLang="en-US" sz="1200" dirty="0"/>
          </a:p>
        </p:txBody>
      </p:sp>
      <p:sp>
        <p:nvSpPr>
          <p:cNvPr id="144" name="모서리가 둥근 직사각형 143">
            <a:extLst>
              <a:ext uri="{FF2B5EF4-FFF2-40B4-BE49-F238E27FC236}">
                <a16:creationId xmlns:a16="http://schemas.microsoft.com/office/drawing/2014/main" id="{F5ADEB34-A88F-AD48-B9FC-3B71ABF6C369}"/>
              </a:ext>
            </a:extLst>
          </p:cNvPr>
          <p:cNvSpPr/>
          <p:nvPr/>
        </p:nvSpPr>
        <p:spPr>
          <a:xfrm>
            <a:off x="3242526" y="1341700"/>
            <a:ext cx="1001715" cy="218267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ln>
                  <a:solidFill>
                    <a:schemeClr val="accent4"/>
                  </a:solidFill>
                </a:ln>
                <a:solidFill>
                  <a:schemeClr val="accent4"/>
                </a:solidFill>
              </a:rPr>
              <a:t>Decoder</a:t>
            </a:r>
            <a:endParaRPr kumimoji="1" lang="ko-Kore-KR" altLang="en-US" sz="1400" dirty="0">
              <a:ln>
                <a:solidFill>
                  <a:schemeClr val="accent4"/>
                </a:solidFill>
              </a:ln>
              <a:solidFill>
                <a:schemeClr val="accent4"/>
              </a:solidFill>
            </a:endParaRPr>
          </a:p>
        </p:txBody>
      </p:sp>
      <p:sp>
        <p:nvSpPr>
          <p:cNvPr id="145" name="모서리가 둥근 직사각형 144">
            <a:extLst>
              <a:ext uri="{FF2B5EF4-FFF2-40B4-BE49-F238E27FC236}">
                <a16:creationId xmlns:a16="http://schemas.microsoft.com/office/drawing/2014/main" id="{CFAF558D-824B-7D4F-9318-9EB0BF0EF792}"/>
              </a:ext>
            </a:extLst>
          </p:cNvPr>
          <p:cNvSpPr/>
          <p:nvPr/>
        </p:nvSpPr>
        <p:spPr>
          <a:xfrm>
            <a:off x="3227701" y="2896050"/>
            <a:ext cx="1001715" cy="218267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ln>
                  <a:solidFill>
                    <a:schemeClr val="accent4"/>
                  </a:solidFill>
                </a:ln>
                <a:solidFill>
                  <a:schemeClr val="accent4"/>
                </a:solidFill>
              </a:rPr>
              <a:t>Decoder</a:t>
            </a:r>
            <a:endParaRPr kumimoji="1" lang="ko-Kore-KR" altLang="en-US" sz="1400" dirty="0">
              <a:ln>
                <a:solidFill>
                  <a:schemeClr val="accent4"/>
                </a:solidFill>
              </a:ln>
              <a:solidFill>
                <a:schemeClr val="accent4"/>
              </a:solidFill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160A5729-64BA-1648-B75A-93A5E241DF50}"/>
              </a:ext>
            </a:extLst>
          </p:cNvPr>
          <p:cNvSpPr/>
          <p:nvPr/>
        </p:nvSpPr>
        <p:spPr>
          <a:xfrm>
            <a:off x="3224151" y="4689242"/>
            <a:ext cx="1001715" cy="218267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ln>
                  <a:solidFill>
                    <a:schemeClr val="accent4"/>
                  </a:solidFill>
                </a:ln>
                <a:solidFill>
                  <a:schemeClr val="accent4"/>
                </a:solidFill>
              </a:rPr>
              <a:t>Decoder</a:t>
            </a:r>
            <a:endParaRPr kumimoji="1" lang="ko-Kore-KR" altLang="en-US" sz="1400" dirty="0">
              <a:ln>
                <a:solidFill>
                  <a:schemeClr val="accent4"/>
                </a:solidFill>
              </a:ln>
              <a:solidFill>
                <a:schemeClr val="accent4"/>
              </a:solidFill>
            </a:endParaRP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FB16CB8E-49A3-E544-B633-F957472FF04B}"/>
              </a:ext>
            </a:extLst>
          </p:cNvPr>
          <p:cNvSpPr txBox="1"/>
          <p:nvPr/>
        </p:nvSpPr>
        <p:spPr>
          <a:xfrm>
            <a:off x="4296295" y="1261136"/>
            <a:ext cx="11627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400" dirty="0"/>
              <a:t>Output Data</a:t>
            </a:r>
            <a:endParaRPr kumimoji="1" lang="ko-Kore-KR" altLang="en-US" sz="1400" dirty="0"/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8BA028CE-004F-4D49-ACBA-2EB79A094E8A}"/>
              </a:ext>
            </a:extLst>
          </p:cNvPr>
          <p:cNvSpPr txBox="1"/>
          <p:nvPr/>
        </p:nvSpPr>
        <p:spPr>
          <a:xfrm>
            <a:off x="4296295" y="2831520"/>
            <a:ext cx="11627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400" dirty="0"/>
              <a:t>Output Data</a:t>
            </a:r>
            <a:endParaRPr kumimoji="1" lang="ko-Kore-KR" altLang="en-US" sz="1400" dirty="0"/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B2F5C09D-1E40-5A4A-91BA-F2A88BE153F2}"/>
              </a:ext>
            </a:extLst>
          </p:cNvPr>
          <p:cNvSpPr txBox="1"/>
          <p:nvPr/>
        </p:nvSpPr>
        <p:spPr>
          <a:xfrm>
            <a:off x="4296295" y="4630035"/>
            <a:ext cx="11627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400" dirty="0"/>
              <a:t>Output Data</a:t>
            </a:r>
            <a:endParaRPr kumimoji="1" lang="ko-Kore-KR" alt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F70F61A6-49A5-654B-A3E1-E024235243D1}"/>
                  </a:ext>
                </a:extLst>
              </p:cNvPr>
              <p:cNvSpPr txBox="1"/>
              <p:nvPr/>
            </p:nvSpPr>
            <p:spPr>
              <a:xfrm>
                <a:off x="5593547" y="1249118"/>
                <a:ext cx="414772" cy="2910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F70F61A6-49A5-654B-A3E1-E024235243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3547" y="1249118"/>
                <a:ext cx="414772" cy="291022"/>
              </a:xfrm>
              <a:prstGeom prst="rect">
                <a:avLst/>
              </a:prstGeom>
              <a:blipFill>
                <a:blip r:embed="rId3"/>
                <a:stretch>
                  <a:fillRect b="-3333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C075AC7B-FA2A-9840-A960-BEE64EE2284D}"/>
                  </a:ext>
                </a:extLst>
              </p:cNvPr>
              <p:cNvSpPr txBox="1"/>
              <p:nvPr/>
            </p:nvSpPr>
            <p:spPr>
              <a:xfrm>
                <a:off x="6689802" y="1249118"/>
                <a:ext cx="414772" cy="293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C075AC7B-FA2A-9840-A960-BEE64EE228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9802" y="1249118"/>
                <a:ext cx="414772" cy="293498"/>
              </a:xfrm>
              <a:prstGeom prst="rect">
                <a:avLst/>
              </a:prstGeom>
              <a:blipFill>
                <a:blip r:embed="rId4"/>
                <a:stretch>
                  <a:fillRect b="-3333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63F5E3AB-B734-E44B-9256-DF35F813B61A}"/>
                  </a:ext>
                </a:extLst>
              </p:cNvPr>
              <p:cNvSpPr txBox="1"/>
              <p:nvPr/>
            </p:nvSpPr>
            <p:spPr>
              <a:xfrm>
                <a:off x="7858783" y="1249118"/>
                <a:ext cx="414772" cy="294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63F5E3AB-B734-E44B-9256-DF35F813B6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8783" y="1249118"/>
                <a:ext cx="414772" cy="294610"/>
              </a:xfrm>
              <a:prstGeom prst="rect">
                <a:avLst/>
              </a:prstGeom>
              <a:blipFill>
                <a:blip r:embed="rId5"/>
                <a:stretch>
                  <a:fillRect b="-3333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073E4004-9621-134A-AA42-581811F352F4}"/>
                  </a:ext>
                </a:extLst>
              </p:cNvPr>
              <p:cNvSpPr txBox="1"/>
              <p:nvPr/>
            </p:nvSpPr>
            <p:spPr>
              <a:xfrm>
                <a:off x="8977016" y="1249118"/>
                <a:ext cx="414772" cy="2936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  <m:sup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073E4004-9621-134A-AA42-581811F352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7016" y="1249118"/>
                <a:ext cx="414772" cy="293600"/>
              </a:xfrm>
              <a:prstGeom prst="rect">
                <a:avLst/>
              </a:prstGeom>
              <a:blipFill>
                <a:blip r:embed="rId6"/>
                <a:stretch>
                  <a:fillRect b="-3333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6C9C7B42-76AE-E546-A559-4F69DAE68EC8}"/>
                  </a:ext>
                </a:extLst>
              </p:cNvPr>
              <p:cNvSpPr txBox="1"/>
              <p:nvPr/>
            </p:nvSpPr>
            <p:spPr>
              <a:xfrm>
                <a:off x="5570957" y="2783976"/>
                <a:ext cx="414772" cy="2935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6C9C7B42-76AE-E546-A559-4F69DAE68E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0957" y="2783976"/>
                <a:ext cx="414772" cy="293548"/>
              </a:xfrm>
              <a:prstGeom prst="rect">
                <a:avLst/>
              </a:prstGeom>
              <a:blipFill>
                <a:blip r:embed="rId7"/>
                <a:stretch>
                  <a:fillRect b="-3333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0" name="TextBox 159">
                <a:extLst>
                  <a:ext uri="{FF2B5EF4-FFF2-40B4-BE49-F238E27FC236}">
                    <a16:creationId xmlns:a16="http://schemas.microsoft.com/office/drawing/2014/main" id="{7363C4BC-C785-8943-ABEA-F9F5712A8290}"/>
                  </a:ext>
                </a:extLst>
              </p:cNvPr>
              <p:cNvSpPr txBox="1"/>
              <p:nvPr/>
            </p:nvSpPr>
            <p:spPr>
              <a:xfrm>
                <a:off x="6676362" y="2783976"/>
                <a:ext cx="414772" cy="2939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160" name="TextBox 159">
                <a:extLst>
                  <a:ext uri="{FF2B5EF4-FFF2-40B4-BE49-F238E27FC236}">
                    <a16:creationId xmlns:a16="http://schemas.microsoft.com/office/drawing/2014/main" id="{7363C4BC-C785-8943-ABEA-F9F5712A82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6362" y="2783976"/>
                <a:ext cx="414772" cy="293953"/>
              </a:xfrm>
              <a:prstGeom prst="rect">
                <a:avLst/>
              </a:prstGeom>
              <a:blipFill>
                <a:blip r:embed="rId8"/>
                <a:stretch>
                  <a:fillRect b="-3333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B16EB276-2C32-CC44-9ED6-31888FECAC3D}"/>
                  </a:ext>
                </a:extLst>
              </p:cNvPr>
              <p:cNvSpPr txBox="1"/>
              <p:nvPr/>
            </p:nvSpPr>
            <p:spPr>
              <a:xfrm>
                <a:off x="7845343" y="2783976"/>
                <a:ext cx="414772" cy="2950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B16EB276-2C32-CC44-9ED6-31888FECAC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5343" y="2783976"/>
                <a:ext cx="414772" cy="295064"/>
              </a:xfrm>
              <a:prstGeom prst="rect">
                <a:avLst/>
              </a:prstGeom>
              <a:blipFill>
                <a:blip r:embed="rId9"/>
                <a:stretch>
                  <a:fillRect b="-3333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2" name="TextBox 161">
                <a:extLst>
                  <a:ext uri="{FF2B5EF4-FFF2-40B4-BE49-F238E27FC236}">
                    <a16:creationId xmlns:a16="http://schemas.microsoft.com/office/drawing/2014/main" id="{CE456BFE-367E-9246-8FF9-0A2E29788870}"/>
                  </a:ext>
                </a:extLst>
              </p:cNvPr>
              <p:cNvSpPr txBox="1"/>
              <p:nvPr/>
            </p:nvSpPr>
            <p:spPr>
              <a:xfrm>
                <a:off x="8963575" y="2783976"/>
                <a:ext cx="414772" cy="294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  <m:sup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162" name="TextBox 161">
                <a:extLst>
                  <a:ext uri="{FF2B5EF4-FFF2-40B4-BE49-F238E27FC236}">
                    <a16:creationId xmlns:a16="http://schemas.microsoft.com/office/drawing/2014/main" id="{CE456BFE-367E-9246-8FF9-0A2E297888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3575" y="2783976"/>
                <a:ext cx="414772" cy="294054"/>
              </a:xfrm>
              <a:prstGeom prst="rect">
                <a:avLst/>
              </a:prstGeom>
              <a:blipFill>
                <a:blip r:embed="rId10"/>
                <a:stretch>
                  <a:fillRect b="-3333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3" name="TextBox 162">
                <a:extLst>
                  <a:ext uri="{FF2B5EF4-FFF2-40B4-BE49-F238E27FC236}">
                    <a16:creationId xmlns:a16="http://schemas.microsoft.com/office/drawing/2014/main" id="{3A6F22E0-12AF-C240-B8A1-5E20CC751D78}"/>
                  </a:ext>
                </a:extLst>
              </p:cNvPr>
              <p:cNvSpPr txBox="1"/>
              <p:nvPr/>
            </p:nvSpPr>
            <p:spPr>
              <a:xfrm>
                <a:off x="5570957" y="4576148"/>
                <a:ext cx="414772" cy="2936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</m:sSubSup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163" name="TextBox 162">
                <a:extLst>
                  <a:ext uri="{FF2B5EF4-FFF2-40B4-BE49-F238E27FC236}">
                    <a16:creationId xmlns:a16="http://schemas.microsoft.com/office/drawing/2014/main" id="{3A6F22E0-12AF-C240-B8A1-5E20CC751D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0957" y="4576148"/>
                <a:ext cx="414772" cy="293649"/>
              </a:xfrm>
              <a:prstGeom prst="rect">
                <a:avLst/>
              </a:prstGeom>
              <a:blipFill>
                <a:blip r:embed="rId11"/>
                <a:stretch>
                  <a:fillRect r="-2941" b="-3333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4" name="TextBox 163">
                <a:extLst>
                  <a:ext uri="{FF2B5EF4-FFF2-40B4-BE49-F238E27FC236}">
                    <a16:creationId xmlns:a16="http://schemas.microsoft.com/office/drawing/2014/main" id="{83A99220-2F35-DD40-A558-E68A0FFD57AB}"/>
                  </a:ext>
                </a:extLst>
              </p:cNvPr>
              <p:cNvSpPr txBox="1"/>
              <p:nvPr/>
            </p:nvSpPr>
            <p:spPr>
              <a:xfrm>
                <a:off x="6689803" y="4576148"/>
                <a:ext cx="414772" cy="294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</m:sSubSup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164" name="TextBox 163">
                <a:extLst>
                  <a:ext uri="{FF2B5EF4-FFF2-40B4-BE49-F238E27FC236}">
                    <a16:creationId xmlns:a16="http://schemas.microsoft.com/office/drawing/2014/main" id="{83A99220-2F35-DD40-A558-E68A0FFD57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9803" y="4576148"/>
                <a:ext cx="414772" cy="294054"/>
              </a:xfrm>
              <a:prstGeom prst="rect">
                <a:avLst/>
              </a:prstGeom>
              <a:blipFill>
                <a:blip r:embed="rId12"/>
                <a:stretch>
                  <a:fillRect r="-2941" b="-3333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0D105CEB-926A-C644-896B-27FBE834C515}"/>
                  </a:ext>
                </a:extLst>
              </p:cNvPr>
              <p:cNvSpPr txBox="1"/>
              <p:nvPr/>
            </p:nvSpPr>
            <p:spPr>
              <a:xfrm>
                <a:off x="7858784" y="4576148"/>
                <a:ext cx="414772" cy="295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</m:sSubSup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0D105CEB-926A-C644-896B-27FBE834C5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8784" y="4576148"/>
                <a:ext cx="414772" cy="295165"/>
              </a:xfrm>
              <a:prstGeom prst="rect">
                <a:avLst/>
              </a:prstGeom>
              <a:blipFill>
                <a:blip r:embed="rId13"/>
                <a:stretch>
                  <a:fillRect r="-2941" b="-3333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6" name="TextBox 165">
                <a:extLst>
                  <a:ext uri="{FF2B5EF4-FFF2-40B4-BE49-F238E27FC236}">
                    <a16:creationId xmlns:a16="http://schemas.microsoft.com/office/drawing/2014/main" id="{FB423F2B-103D-EA45-903B-BF95570D4F66}"/>
                  </a:ext>
                </a:extLst>
              </p:cNvPr>
              <p:cNvSpPr txBox="1"/>
              <p:nvPr/>
            </p:nvSpPr>
            <p:spPr>
              <a:xfrm>
                <a:off x="8977016" y="4576148"/>
                <a:ext cx="414772" cy="2941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  <m:sup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</m:sSubSup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166" name="TextBox 165">
                <a:extLst>
                  <a:ext uri="{FF2B5EF4-FFF2-40B4-BE49-F238E27FC236}">
                    <a16:creationId xmlns:a16="http://schemas.microsoft.com/office/drawing/2014/main" id="{FB423F2B-103D-EA45-903B-BF95570D4F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7016" y="4576148"/>
                <a:ext cx="414772" cy="294154"/>
              </a:xfrm>
              <a:prstGeom prst="rect">
                <a:avLst/>
              </a:prstGeom>
              <a:blipFill>
                <a:blip r:embed="rId14"/>
                <a:stretch>
                  <a:fillRect r="-3030" b="-3333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9" name="모서리가 둥근 직사각형 168">
            <a:extLst>
              <a:ext uri="{FF2B5EF4-FFF2-40B4-BE49-F238E27FC236}">
                <a16:creationId xmlns:a16="http://schemas.microsoft.com/office/drawing/2014/main" id="{8CAB2D0C-74A5-4847-8536-D6D0A34276A4}"/>
              </a:ext>
            </a:extLst>
          </p:cNvPr>
          <p:cNvSpPr/>
          <p:nvPr/>
        </p:nvSpPr>
        <p:spPr>
          <a:xfrm rot="16200000">
            <a:off x="7370439" y="-623577"/>
            <a:ext cx="414772" cy="4133421"/>
          </a:xfrm>
          <a:prstGeom prst="round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68E4127A-CEFC-4A49-8E32-A28869A84DC3}"/>
              </a:ext>
            </a:extLst>
          </p:cNvPr>
          <p:cNvSpPr txBox="1"/>
          <p:nvPr/>
        </p:nvSpPr>
        <p:spPr>
          <a:xfrm>
            <a:off x="8433769" y="1232049"/>
            <a:ext cx="414772" cy="2910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dirty="0"/>
              <a:t>…</a:t>
            </a:r>
            <a:endParaRPr kumimoji="1" lang="ko-Kore-KR" altLang="en-US" dirty="0"/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51BC4EC6-AC0F-0E45-853B-D2432B74E3D2}"/>
              </a:ext>
            </a:extLst>
          </p:cNvPr>
          <p:cNvSpPr txBox="1"/>
          <p:nvPr/>
        </p:nvSpPr>
        <p:spPr>
          <a:xfrm>
            <a:off x="8411179" y="2776801"/>
            <a:ext cx="414772" cy="2910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dirty="0"/>
              <a:t>…</a:t>
            </a:r>
            <a:endParaRPr kumimoji="1" lang="ko-Kore-KR" altLang="en-US" dirty="0"/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13B00E78-BD5B-0F40-9853-A3C47605B99F}"/>
              </a:ext>
            </a:extLst>
          </p:cNvPr>
          <p:cNvSpPr txBox="1"/>
          <p:nvPr/>
        </p:nvSpPr>
        <p:spPr>
          <a:xfrm>
            <a:off x="8416283" y="4544709"/>
            <a:ext cx="414772" cy="2910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dirty="0"/>
              <a:t>…</a:t>
            </a:r>
            <a:endParaRPr kumimoji="1" lang="ko-Kore-KR" altLang="en-US" dirty="0"/>
          </a:p>
        </p:txBody>
      </p:sp>
      <p:sp>
        <p:nvSpPr>
          <p:cNvPr id="70" name="모서리가 둥근 직사각형 69">
            <a:extLst>
              <a:ext uri="{FF2B5EF4-FFF2-40B4-BE49-F238E27FC236}">
                <a16:creationId xmlns:a16="http://schemas.microsoft.com/office/drawing/2014/main" id="{3DB47FEC-775E-024F-A393-E2967C99829F}"/>
              </a:ext>
            </a:extLst>
          </p:cNvPr>
          <p:cNvSpPr/>
          <p:nvPr/>
        </p:nvSpPr>
        <p:spPr>
          <a:xfrm rot="16200000">
            <a:off x="7370438" y="918697"/>
            <a:ext cx="414772" cy="4133421"/>
          </a:xfrm>
          <a:prstGeom prst="round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1" name="모서리가 둥근 직사각형 70">
            <a:extLst>
              <a:ext uri="{FF2B5EF4-FFF2-40B4-BE49-F238E27FC236}">
                <a16:creationId xmlns:a16="http://schemas.microsoft.com/office/drawing/2014/main" id="{6D2DBB43-A4D7-B74D-9A97-DE9A03125205}"/>
              </a:ext>
            </a:extLst>
          </p:cNvPr>
          <p:cNvSpPr/>
          <p:nvPr/>
        </p:nvSpPr>
        <p:spPr>
          <a:xfrm rot="16200000">
            <a:off x="7371102" y="2700625"/>
            <a:ext cx="414772" cy="4133421"/>
          </a:xfrm>
          <a:prstGeom prst="round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AA7C99E0-2F06-DF47-8291-8F1515E5B2FA}"/>
              </a:ext>
            </a:extLst>
          </p:cNvPr>
          <p:cNvSpPr txBox="1"/>
          <p:nvPr/>
        </p:nvSpPr>
        <p:spPr>
          <a:xfrm>
            <a:off x="9644535" y="619904"/>
            <a:ext cx="176106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ore-KR" altLang="en-US" sz="1050" dirty="0"/>
              <a:t>각 </a:t>
            </a:r>
            <a:r>
              <a:rPr kumimoji="1" lang="en-US" altLang="ko-Kore-KR" sz="1050" dirty="0"/>
              <a:t>Time-Step </a:t>
            </a:r>
            <a:r>
              <a:rPr kumimoji="1" lang="ko-Kore-KR" altLang="en-US" sz="1050" dirty="0"/>
              <a:t>별 중간 출력의 소프트맥스 평균 값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567F6852-3B9D-1944-A78E-69BB5BCC5ECA}"/>
                  </a:ext>
                </a:extLst>
              </p:cNvPr>
              <p:cNvSpPr txBox="1"/>
              <p:nvPr/>
            </p:nvSpPr>
            <p:spPr>
              <a:xfrm>
                <a:off x="9943683" y="1261136"/>
                <a:ext cx="112682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ore-K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sz="16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ko-Kore-KR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ko-Kore-KR" altLang="en-US" sz="1600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567F6852-3B9D-1944-A78E-69BB5BCC5E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43683" y="1261136"/>
                <a:ext cx="1126827" cy="338554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462F75A5-4FCA-7B40-8E20-AC04708A1781}"/>
                  </a:ext>
                </a:extLst>
              </p:cNvPr>
              <p:cNvSpPr txBox="1"/>
              <p:nvPr/>
            </p:nvSpPr>
            <p:spPr>
              <a:xfrm>
                <a:off x="9943682" y="2776861"/>
                <a:ext cx="112682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ore-K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sz="16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ko-Kore-KR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ko-Kore-KR" altLang="en-US" sz="1600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462F75A5-4FCA-7B40-8E20-AC04708A17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43682" y="2776861"/>
                <a:ext cx="1126827" cy="338554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DF31FD00-475F-1341-9C52-489C7B87B93E}"/>
                  </a:ext>
                </a:extLst>
              </p:cNvPr>
              <p:cNvSpPr txBox="1"/>
              <p:nvPr/>
            </p:nvSpPr>
            <p:spPr>
              <a:xfrm>
                <a:off x="9943681" y="4562020"/>
                <a:ext cx="112682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ore-K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sz="16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ko-Kore-KR" sz="16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</m:oMath>
                  </m:oMathPara>
                </a14:m>
                <a:endParaRPr kumimoji="1" lang="ko-Kore-KR" altLang="en-US" sz="1600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DF31FD00-475F-1341-9C52-489C7B87B9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43681" y="4562020"/>
                <a:ext cx="1126827" cy="338554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TextBox 75">
            <a:extLst>
              <a:ext uri="{FF2B5EF4-FFF2-40B4-BE49-F238E27FC236}">
                <a16:creationId xmlns:a16="http://schemas.microsoft.com/office/drawing/2014/main" id="{D9610A87-F1B2-6447-B4BF-67B1F2898710}"/>
              </a:ext>
            </a:extLst>
          </p:cNvPr>
          <p:cNvSpPr txBox="1"/>
          <p:nvPr/>
        </p:nvSpPr>
        <p:spPr>
          <a:xfrm rot="5400000">
            <a:off x="10412584" y="3623181"/>
            <a:ext cx="413899" cy="4310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2800" dirty="0"/>
              <a:t>…</a:t>
            </a:r>
            <a:endParaRPr kumimoji="1" lang="ko-Kore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52083095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90CE72-C451-F647-B0EB-9967502E3A02}"/>
              </a:ext>
            </a:extLst>
          </p:cNvPr>
          <p:cNvSpPr txBox="1"/>
          <p:nvPr/>
        </p:nvSpPr>
        <p:spPr>
          <a:xfrm>
            <a:off x="106326" y="202019"/>
            <a:ext cx="11889731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KSC</a:t>
            </a:r>
            <a:r>
              <a:rPr kumimoji="1" lang="ko-KR" altLang="en-US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</a:t>
            </a:r>
            <a:r>
              <a:rPr kumimoji="1" lang="en-US" altLang="ko-KR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2021</a:t>
            </a:r>
            <a:r>
              <a:rPr kumimoji="1" lang="ko-KR" altLang="en-US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학회 관련</a:t>
            </a:r>
            <a:endParaRPr kumimoji="1" lang="en-US" altLang="ko-KR" b="1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25A0263-CBB3-B744-8193-3A7966E20982}"/>
              </a:ext>
            </a:extLst>
          </p:cNvPr>
          <p:cNvSpPr txBox="1"/>
          <p:nvPr/>
        </p:nvSpPr>
        <p:spPr>
          <a:xfrm>
            <a:off x="151134" y="926177"/>
            <a:ext cx="11736065" cy="1030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최종 논문 수정 완료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학회 참가 일정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+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1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일</a:t>
            </a:r>
            <a:endParaRPr kumimoji="1" lang="en-US" altLang="ko-KR" sz="140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kumimoji="1" lang="en-US" altLang="ko-KR" sz="140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48091073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8426092-14B6-3F41-BEDA-1FA918CC6810}"/>
              </a:ext>
            </a:extLst>
          </p:cNvPr>
          <p:cNvSpPr txBox="1"/>
          <p:nvPr/>
        </p:nvSpPr>
        <p:spPr>
          <a:xfrm>
            <a:off x="4549536" y="3115662"/>
            <a:ext cx="3564153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11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월 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30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일 화요일 </a:t>
            </a:r>
            <a:r>
              <a:rPr kumimoji="1" lang="ko-KR" altLang="en-US" b="1" u="sng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개인미팅</a:t>
            </a:r>
            <a:endParaRPr kumimoji="1" lang="en-US" altLang="ko-KR" b="1" u="sng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9752207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90CE72-C451-F647-B0EB-9967502E3A02}"/>
              </a:ext>
            </a:extLst>
          </p:cNvPr>
          <p:cNvSpPr txBox="1"/>
          <p:nvPr/>
        </p:nvSpPr>
        <p:spPr>
          <a:xfrm>
            <a:off x="106326" y="202019"/>
            <a:ext cx="11889731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개인미팅</a:t>
            </a:r>
            <a:endParaRPr kumimoji="1" lang="en-US" altLang="ko-KR" b="1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25A0263-CBB3-B744-8193-3A7966E20982}"/>
              </a:ext>
            </a:extLst>
          </p:cNvPr>
          <p:cNvSpPr txBox="1"/>
          <p:nvPr/>
        </p:nvSpPr>
        <p:spPr>
          <a:xfrm>
            <a:off x="151134" y="926177"/>
            <a:ext cx="11736065" cy="7075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덧셈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,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뺄셈 모델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5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번 평균 내고 있음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ko-KR" altLang="en-US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저작위</a:t>
            </a:r>
            <a:r>
              <a:rPr kumimoji="1" lang="ko-KR" altLang="en-US" sz="140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문구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4492188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extBox 140">
            <a:extLst>
              <a:ext uri="{FF2B5EF4-FFF2-40B4-BE49-F238E27FC236}">
                <a16:creationId xmlns:a16="http://schemas.microsoft.com/office/drawing/2014/main" id="{F43740D0-A388-9241-AC57-2AD318040B44}"/>
              </a:ext>
            </a:extLst>
          </p:cNvPr>
          <p:cNvSpPr txBox="1"/>
          <p:nvPr/>
        </p:nvSpPr>
        <p:spPr>
          <a:xfrm>
            <a:off x="424797" y="1296488"/>
            <a:ext cx="8489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/>
              <a:t>Model 1</a:t>
            </a:r>
            <a:endParaRPr kumimoji="1" lang="ko-Kore-KR" altLang="en-US" sz="1200" dirty="0"/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7DB589EC-4855-F64F-B3EE-BD2880E106E9}"/>
              </a:ext>
            </a:extLst>
          </p:cNvPr>
          <p:cNvSpPr txBox="1"/>
          <p:nvPr/>
        </p:nvSpPr>
        <p:spPr>
          <a:xfrm>
            <a:off x="423458" y="2872200"/>
            <a:ext cx="8489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/>
              <a:t>Model 2</a:t>
            </a:r>
            <a:endParaRPr kumimoji="1" lang="ko-Kore-KR" altLang="en-US" sz="1200" dirty="0"/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14FF8134-FBE5-6445-9BD6-4D57EABF60F7}"/>
              </a:ext>
            </a:extLst>
          </p:cNvPr>
          <p:cNvSpPr txBox="1"/>
          <p:nvPr/>
        </p:nvSpPr>
        <p:spPr>
          <a:xfrm>
            <a:off x="386709" y="4652778"/>
            <a:ext cx="8489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/>
              <a:t>Model M</a:t>
            </a:r>
            <a:endParaRPr kumimoji="1" lang="ko-Kore-KR" altLang="en-US" sz="1200" dirty="0"/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FB16CB8E-49A3-E544-B633-F957472FF04B}"/>
              </a:ext>
            </a:extLst>
          </p:cNvPr>
          <p:cNvSpPr txBox="1"/>
          <p:nvPr/>
        </p:nvSpPr>
        <p:spPr>
          <a:xfrm>
            <a:off x="1252785" y="1287872"/>
            <a:ext cx="11627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400" dirty="0"/>
              <a:t>Output Data</a:t>
            </a:r>
            <a:endParaRPr kumimoji="1" lang="ko-Kore-KR" altLang="en-US" sz="1400" dirty="0"/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8BA028CE-004F-4D49-ACBA-2EB79A094E8A}"/>
              </a:ext>
            </a:extLst>
          </p:cNvPr>
          <p:cNvSpPr txBox="1"/>
          <p:nvPr/>
        </p:nvSpPr>
        <p:spPr>
          <a:xfrm>
            <a:off x="1252785" y="2858256"/>
            <a:ext cx="11627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400" dirty="0"/>
              <a:t>Output Data</a:t>
            </a:r>
            <a:endParaRPr kumimoji="1" lang="ko-Kore-KR" altLang="en-US" sz="1400" dirty="0"/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B2F5C09D-1E40-5A4A-91BA-F2A88BE153F2}"/>
              </a:ext>
            </a:extLst>
          </p:cNvPr>
          <p:cNvSpPr txBox="1"/>
          <p:nvPr/>
        </p:nvSpPr>
        <p:spPr>
          <a:xfrm>
            <a:off x="1252785" y="4656771"/>
            <a:ext cx="11627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400" dirty="0"/>
              <a:t>Output Data</a:t>
            </a:r>
            <a:endParaRPr kumimoji="1" lang="ko-Kore-KR" alt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F70F61A6-49A5-654B-A3E1-E024235243D1}"/>
                  </a:ext>
                </a:extLst>
              </p:cNvPr>
              <p:cNvSpPr txBox="1"/>
              <p:nvPr/>
            </p:nvSpPr>
            <p:spPr>
              <a:xfrm>
                <a:off x="2521450" y="1242072"/>
                <a:ext cx="414772" cy="2910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F70F61A6-49A5-654B-A3E1-E024235243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1450" y="1242072"/>
                <a:ext cx="414772" cy="291022"/>
              </a:xfrm>
              <a:prstGeom prst="rect">
                <a:avLst/>
              </a:prstGeom>
              <a:blipFill>
                <a:blip r:embed="rId3"/>
                <a:stretch>
                  <a:fillRect b="-3750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C075AC7B-FA2A-9840-A960-BEE64EE2284D}"/>
                  </a:ext>
                </a:extLst>
              </p:cNvPr>
              <p:cNvSpPr txBox="1"/>
              <p:nvPr/>
            </p:nvSpPr>
            <p:spPr>
              <a:xfrm>
                <a:off x="3017977" y="1242072"/>
                <a:ext cx="414772" cy="293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C075AC7B-FA2A-9840-A960-BEE64EE228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7977" y="1242072"/>
                <a:ext cx="414772" cy="293498"/>
              </a:xfrm>
              <a:prstGeom prst="rect">
                <a:avLst/>
              </a:prstGeom>
              <a:blipFill>
                <a:blip r:embed="rId4"/>
                <a:stretch>
                  <a:fillRect b="-3750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63F5E3AB-B734-E44B-9256-DF35F813B61A}"/>
                  </a:ext>
                </a:extLst>
              </p:cNvPr>
              <p:cNvSpPr txBox="1"/>
              <p:nvPr/>
            </p:nvSpPr>
            <p:spPr>
              <a:xfrm>
                <a:off x="3508507" y="1242072"/>
                <a:ext cx="414772" cy="294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63F5E3AB-B734-E44B-9256-DF35F813B6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8507" y="1242072"/>
                <a:ext cx="414772" cy="294610"/>
              </a:xfrm>
              <a:prstGeom prst="rect">
                <a:avLst/>
              </a:prstGeom>
              <a:blipFill>
                <a:blip r:embed="rId5"/>
                <a:stretch>
                  <a:fillRect b="-3750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073E4004-9621-134A-AA42-581811F352F4}"/>
                  </a:ext>
                </a:extLst>
              </p:cNvPr>
              <p:cNvSpPr txBox="1"/>
              <p:nvPr/>
            </p:nvSpPr>
            <p:spPr>
              <a:xfrm>
                <a:off x="4489567" y="1242072"/>
                <a:ext cx="414772" cy="2936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  <m:sup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073E4004-9621-134A-AA42-581811F352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9567" y="1242072"/>
                <a:ext cx="414772" cy="293600"/>
              </a:xfrm>
              <a:prstGeom prst="rect">
                <a:avLst/>
              </a:prstGeom>
              <a:blipFill>
                <a:blip r:embed="rId6"/>
                <a:stretch>
                  <a:fillRect b="-3750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6C9C7B42-76AE-E546-A559-4F69DAE68EC8}"/>
                  </a:ext>
                </a:extLst>
              </p:cNvPr>
              <p:cNvSpPr txBox="1"/>
              <p:nvPr/>
            </p:nvSpPr>
            <p:spPr>
              <a:xfrm>
                <a:off x="2521450" y="2810712"/>
                <a:ext cx="414772" cy="2935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6C9C7B42-76AE-E546-A559-4F69DAE68E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1450" y="2810712"/>
                <a:ext cx="414772" cy="293548"/>
              </a:xfrm>
              <a:prstGeom prst="rect">
                <a:avLst/>
              </a:prstGeom>
              <a:blipFill>
                <a:blip r:embed="rId7"/>
                <a:stretch>
                  <a:fillRect b="-3333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0" name="TextBox 159">
                <a:extLst>
                  <a:ext uri="{FF2B5EF4-FFF2-40B4-BE49-F238E27FC236}">
                    <a16:creationId xmlns:a16="http://schemas.microsoft.com/office/drawing/2014/main" id="{7363C4BC-C785-8943-ABEA-F9F5712A8290}"/>
                  </a:ext>
                </a:extLst>
              </p:cNvPr>
              <p:cNvSpPr txBox="1"/>
              <p:nvPr/>
            </p:nvSpPr>
            <p:spPr>
              <a:xfrm>
                <a:off x="3017977" y="2810712"/>
                <a:ext cx="414772" cy="2939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160" name="TextBox 159">
                <a:extLst>
                  <a:ext uri="{FF2B5EF4-FFF2-40B4-BE49-F238E27FC236}">
                    <a16:creationId xmlns:a16="http://schemas.microsoft.com/office/drawing/2014/main" id="{7363C4BC-C785-8943-ABEA-F9F5712A82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7977" y="2810712"/>
                <a:ext cx="414772" cy="293953"/>
              </a:xfrm>
              <a:prstGeom prst="rect">
                <a:avLst/>
              </a:prstGeom>
              <a:blipFill>
                <a:blip r:embed="rId8"/>
                <a:stretch>
                  <a:fillRect b="-3333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B16EB276-2C32-CC44-9ED6-31888FECAC3D}"/>
                  </a:ext>
                </a:extLst>
              </p:cNvPr>
              <p:cNvSpPr txBox="1"/>
              <p:nvPr/>
            </p:nvSpPr>
            <p:spPr>
              <a:xfrm>
                <a:off x="3508507" y="2810712"/>
                <a:ext cx="414772" cy="2950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B16EB276-2C32-CC44-9ED6-31888FECAC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8507" y="2810712"/>
                <a:ext cx="414772" cy="295064"/>
              </a:xfrm>
              <a:prstGeom prst="rect">
                <a:avLst/>
              </a:prstGeom>
              <a:blipFill>
                <a:blip r:embed="rId9"/>
                <a:stretch>
                  <a:fillRect b="-3333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2" name="TextBox 161">
                <a:extLst>
                  <a:ext uri="{FF2B5EF4-FFF2-40B4-BE49-F238E27FC236}">
                    <a16:creationId xmlns:a16="http://schemas.microsoft.com/office/drawing/2014/main" id="{CE456BFE-367E-9246-8FF9-0A2E29788870}"/>
                  </a:ext>
                </a:extLst>
              </p:cNvPr>
              <p:cNvSpPr txBox="1"/>
              <p:nvPr/>
            </p:nvSpPr>
            <p:spPr>
              <a:xfrm>
                <a:off x="4489567" y="2810712"/>
                <a:ext cx="414772" cy="294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  <m:sup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162" name="TextBox 161">
                <a:extLst>
                  <a:ext uri="{FF2B5EF4-FFF2-40B4-BE49-F238E27FC236}">
                    <a16:creationId xmlns:a16="http://schemas.microsoft.com/office/drawing/2014/main" id="{CE456BFE-367E-9246-8FF9-0A2E297888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9567" y="2810712"/>
                <a:ext cx="414772" cy="294054"/>
              </a:xfrm>
              <a:prstGeom prst="rect">
                <a:avLst/>
              </a:prstGeom>
              <a:blipFill>
                <a:blip r:embed="rId10"/>
                <a:stretch>
                  <a:fillRect b="-3333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3" name="TextBox 162">
                <a:extLst>
                  <a:ext uri="{FF2B5EF4-FFF2-40B4-BE49-F238E27FC236}">
                    <a16:creationId xmlns:a16="http://schemas.microsoft.com/office/drawing/2014/main" id="{3A6F22E0-12AF-C240-B8A1-5E20CC751D78}"/>
                  </a:ext>
                </a:extLst>
              </p:cNvPr>
              <p:cNvSpPr txBox="1"/>
              <p:nvPr/>
            </p:nvSpPr>
            <p:spPr>
              <a:xfrm>
                <a:off x="2521450" y="4581277"/>
                <a:ext cx="414772" cy="2936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</m:sSubSup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163" name="TextBox 162">
                <a:extLst>
                  <a:ext uri="{FF2B5EF4-FFF2-40B4-BE49-F238E27FC236}">
                    <a16:creationId xmlns:a16="http://schemas.microsoft.com/office/drawing/2014/main" id="{3A6F22E0-12AF-C240-B8A1-5E20CC751D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1450" y="4581277"/>
                <a:ext cx="414772" cy="293649"/>
              </a:xfrm>
              <a:prstGeom prst="rect">
                <a:avLst/>
              </a:prstGeom>
              <a:blipFill>
                <a:blip r:embed="rId11"/>
                <a:stretch>
                  <a:fillRect r="-2941" b="-3750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4" name="TextBox 163">
                <a:extLst>
                  <a:ext uri="{FF2B5EF4-FFF2-40B4-BE49-F238E27FC236}">
                    <a16:creationId xmlns:a16="http://schemas.microsoft.com/office/drawing/2014/main" id="{83A99220-2F35-DD40-A558-E68A0FFD57AB}"/>
                  </a:ext>
                </a:extLst>
              </p:cNvPr>
              <p:cNvSpPr txBox="1"/>
              <p:nvPr/>
            </p:nvSpPr>
            <p:spPr>
              <a:xfrm>
                <a:off x="3017977" y="4581277"/>
                <a:ext cx="414772" cy="294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</m:sSubSup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164" name="TextBox 163">
                <a:extLst>
                  <a:ext uri="{FF2B5EF4-FFF2-40B4-BE49-F238E27FC236}">
                    <a16:creationId xmlns:a16="http://schemas.microsoft.com/office/drawing/2014/main" id="{83A99220-2F35-DD40-A558-E68A0FFD57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7977" y="4581277"/>
                <a:ext cx="414772" cy="294054"/>
              </a:xfrm>
              <a:prstGeom prst="rect">
                <a:avLst/>
              </a:prstGeom>
              <a:blipFill>
                <a:blip r:embed="rId12"/>
                <a:stretch>
                  <a:fillRect r="-2941" b="-3750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0D105CEB-926A-C644-896B-27FBE834C515}"/>
                  </a:ext>
                </a:extLst>
              </p:cNvPr>
              <p:cNvSpPr txBox="1"/>
              <p:nvPr/>
            </p:nvSpPr>
            <p:spPr>
              <a:xfrm>
                <a:off x="3508507" y="4581277"/>
                <a:ext cx="414772" cy="295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</m:sSubSup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0D105CEB-926A-C644-896B-27FBE834C5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8507" y="4581277"/>
                <a:ext cx="414772" cy="295165"/>
              </a:xfrm>
              <a:prstGeom prst="rect">
                <a:avLst/>
              </a:prstGeom>
              <a:blipFill>
                <a:blip r:embed="rId13"/>
                <a:stretch>
                  <a:fillRect r="-2941" b="-3750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6" name="TextBox 165">
                <a:extLst>
                  <a:ext uri="{FF2B5EF4-FFF2-40B4-BE49-F238E27FC236}">
                    <a16:creationId xmlns:a16="http://schemas.microsoft.com/office/drawing/2014/main" id="{FB423F2B-103D-EA45-903B-BF95570D4F66}"/>
                  </a:ext>
                </a:extLst>
              </p:cNvPr>
              <p:cNvSpPr txBox="1"/>
              <p:nvPr/>
            </p:nvSpPr>
            <p:spPr>
              <a:xfrm>
                <a:off x="4489567" y="4581277"/>
                <a:ext cx="414772" cy="2941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  <m:sup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</m:sSubSup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166" name="TextBox 165">
                <a:extLst>
                  <a:ext uri="{FF2B5EF4-FFF2-40B4-BE49-F238E27FC236}">
                    <a16:creationId xmlns:a16="http://schemas.microsoft.com/office/drawing/2014/main" id="{FB423F2B-103D-EA45-903B-BF95570D4F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9567" y="4581277"/>
                <a:ext cx="414772" cy="294154"/>
              </a:xfrm>
              <a:prstGeom prst="rect">
                <a:avLst/>
              </a:prstGeom>
              <a:blipFill>
                <a:blip r:embed="rId14"/>
                <a:stretch>
                  <a:fillRect r="-2941" b="-3750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9" name="모서리가 둥근 직사각형 168">
            <a:extLst>
              <a:ext uri="{FF2B5EF4-FFF2-40B4-BE49-F238E27FC236}">
                <a16:creationId xmlns:a16="http://schemas.microsoft.com/office/drawing/2014/main" id="{8CAB2D0C-74A5-4847-8536-D6D0A34276A4}"/>
              </a:ext>
            </a:extLst>
          </p:cNvPr>
          <p:cNvSpPr/>
          <p:nvPr/>
        </p:nvSpPr>
        <p:spPr>
          <a:xfrm rot="16200000">
            <a:off x="3582806" y="147284"/>
            <a:ext cx="414772" cy="2645172"/>
          </a:xfrm>
          <a:prstGeom prst="roundRect">
            <a:avLst/>
          </a:prstGeom>
          <a:noFill/>
          <a:ln w="1905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68E4127A-CEFC-4A49-8E32-A28869A84DC3}"/>
              </a:ext>
            </a:extLst>
          </p:cNvPr>
          <p:cNvSpPr txBox="1"/>
          <p:nvPr/>
        </p:nvSpPr>
        <p:spPr>
          <a:xfrm>
            <a:off x="3999037" y="1242072"/>
            <a:ext cx="414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dirty="0"/>
              <a:t>…</a:t>
            </a:r>
            <a:endParaRPr kumimoji="1" lang="ko-Kore-KR" altLang="en-US" dirty="0"/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51BC4EC6-AC0F-0E45-853B-D2432B74E3D2}"/>
              </a:ext>
            </a:extLst>
          </p:cNvPr>
          <p:cNvSpPr txBox="1"/>
          <p:nvPr/>
        </p:nvSpPr>
        <p:spPr>
          <a:xfrm>
            <a:off x="3999037" y="2810712"/>
            <a:ext cx="414772" cy="2910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dirty="0"/>
              <a:t>…</a:t>
            </a:r>
            <a:endParaRPr kumimoji="1" lang="ko-Kore-KR" altLang="en-US" dirty="0"/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13B00E78-BD5B-0F40-9853-A3C47605B99F}"/>
              </a:ext>
            </a:extLst>
          </p:cNvPr>
          <p:cNvSpPr txBox="1"/>
          <p:nvPr/>
        </p:nvSpPr>
        <p:spPr>
          <a:xfrm>
            <a:off x="3999037" y="4581277"/>
            <a:ext cx="414772" cy="2910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dirty="0"/>
              <a:t>…</a:t>
            </a:r>
            <a:endParaRPr kumimoji="1" lang="ko-Kore-KR" altLang="en-US" dirty="0"/>
          </a:p>
        </p:txBody>
      </p:sp>
      <p:sp>
        <p:nvSpPr>
          <p:cNvPr id="70" name="모서리가 둥근 직사각형 69">
            <a:extLst>
              <a:ext uri="{FF2B5EF4-FFF2-40B4-BE49-F238E27FC236}">
                <a16:creationId xmlns:a16="http://schemas.microsoft.com/office/drawing/2014/main" id="{3DB47FEC-775E-024F-A393-E2967C99829F}"/>
              </a:ext>
            </a:extLst>
          </p:cNvPr>
          <p:cNvSpPr/>
          <p:nvPr/>
        </p:nvSpPr>
        <p:spPr>
          <a:xfrm rot="16200000">
            <a:off x="3582805" y="1689557"/>
            <a:ext cx="414772" cy="2645173"/>
          </a:xfrm>
          <a:prstGeom prst="roundRect">
            <a:avLst/>
          </a:prstGeom>
          <a:noFill/>
          <a:ln w="1905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71" name="모서리가 둥근 직사각형 70">
            <a:extLst>
              <a:ext uri="{FF2B5EF4-FFF2-40B4-BE49-F238E27FC236}">
                <a16:creationId xmlns:a16="http://schemas.microsoft.com/office/drawing/2014/main" id="{6D2DBB43-A4D7-B74D-9A97-DE9A03125205}"/>
              </a:ext>
            </a:extLst>
          </p:cNvPr>
          <p:cNvSpPr/>
          <p:nvPr/>
        </p:nvSpPr>
        <p:spPr>
          <a:xfrm rot="16200000">
            <a:off x="3583469" y="3471485"/>
            <a:ext cx="414772" cy="2645173"/>
          </a:xfrm>
          <a:prstGeom prst="roundRect">
            <a:avLst/>
          </a:prstGeom>
          <a:noFill/>
          <a:ln w="1905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AA7C99E0-2F06-DF47-8291-8F1515E5B2FA}"/>
              </a:ext>
            </a:extLst>
          </p:cNvPr>
          <p:cNvSpPr txBox="1"/>
          <p:nvPr/>
        </p:nvSpPr>
        <p:spPr>
          <a:xfrm>
            <a:off x="4727821" y="690090"/>
            <a:ext cx="176106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ore-KR" altLang="en-US" sz="1050" dirty="0"/>
              <a:t>각 </a:t>
            </a:r>
            <a:r>
              <a:rPr kumimoji="1" lang="en-US" altLang="ko-Kore-KR" sz="1050" dirty="0"/>
              <a:t>Time-Step </a:t>
            </a:r>
            <a:r>
              <a:rPr kumimoji="1" lang="ko-Kore-KR" altLang="en-US" sz="1050" dirty="0"/>
              <a:t>별 중간 출력의 소프트맥스 평균 값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567F6852-3B9D-1944-A78E-69BB5BCC5ECA}"/>
                  </a:ext>
                </a:extLst>
              </p:cNvPr>
              <p:cNvSpPr txBox="1"/>
              <p:nvPr/>
            </p:nvSpPr>
            <p:spPr>
              <a:xfrm>
                <a:off x="4980099" y="1325110"/>
                <a:ext cx="112682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ore-K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sz="16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ko-Kore-KR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ko-Kore-KR" altLang="en-US" sz="1600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567F6852-3B9D-1944-A78E-69BB5BCC5E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0099" y="1325110"/>
                <a:ext cx="1126827" cy="338554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462F75A5-4FCA-7B40-8E20-AC04708A1781}"/>
                  </a:ext>
                </a:extLst>
              </p:cNvPr>
              <p:cNvSpPr txBox="1"/>
              <p:nvPr/>
            </p:nvSpPr>
            <p:spPr>
              <a:xfrm>
                <a:off x="4980098" y="2840835"/>
                <a:ext cx="112682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ore-K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sz="16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ko-Kore-KR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ko-Kore-KR" altLang="en-US" sz="1600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462F75A5-4FCA-7B40-8E20-AC04708A17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0098" y="2840835"/>
                <a:ext cx="1126827" cy="338554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DF31FD00-475F-1341-9C52-489C7B87B93E}"/>
                  </a:ext>
                </a:extLst>
              </p:cNvPr>
              <p:cNvSpPr txBox="1"/>
              <p:nvPr/>
            </p:nvSpPr>
            <p:spPr>
              <a:xfrm>
                <a:off x="4980097" y="4625994"/>
                <a:ext cx="112682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ore-K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sz="16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ko-Kore-KR" sz="16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</m:oMath>
                  </m:oMathPara>
                </a14:m>
                <a:endParaRPr kumimoji="1" lang="ko-Kore-KR" altLang="en-US" sz="1600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DF31FD00-475F-1341-9C52-489C7B87B9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0097" y="4625994"/>
                <a:ext cx="1126827" cy="338554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TextBox 75">
            <a:extLst>
              <a:ext uri="{FF2B5EF4-FFF2-40B4-BE49-F238E27FC236}">
                <a16:creationId xmlns:a16="http://schemas.microsoft.com/office/drawing/2014/main" id="{D9610A87-F1B2-6447-B4BF-67B1F2898710}"/>
              </a:ext>
            </a:extLst>
          </p:cNvPr>
          <p:cNvSpPr txBox="1"/>
          <p:nvPr/>
        </p:nvSpPr>
        <p:spPr>
          <a:xfrm rot="5400000">
            <a:off x="5449000" y="3687155"/>
            <a:ext cx="413899" cy="4310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2800" dirty="0"/>
              <a:t>…</a:t>
            </a:r>
            <a:endParaRPr kumimoji="1" lang="ko-Kore-KR" altLang="en-US" sz="2800" dirty="0"/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653F44A5-B1C5-F740-A2B6-A6BD84B61F67}"/>
              </a:ext>
            </a:extLst>
          </p:cNvPr>
          <p:cNvSpPr/>
          <p:nvPr/>
        </p:nvSpPr>
        <p:spPr>
          <a:xfrm>
            <a:off x="6121782" y="2013536"/>
            <a:ext cx="1120877" cy="1339106"/>
          </a:xfrm>
          <a:prstGeom prst="roundRect">
            <a:avLst/>
          </a:prstGeom>
          <a:noFill/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0" name="모서리가 둥근 직사각형 59">
            <a:extLst>
              <a:ext uri="{FF2B5EF4-FFF2-40B4-BE49-F238E27FC236}">
                <a16:creationId xmlns:a16="http://schemas.microsoft.com/office/drawing/2014/main" id="{38DFBFA1-7E79-E54A-B28F-092713A226D6}"/>
              </a:ext>
            </a:extLst>
          </p:cNvPr>
          <p:cNvSpPr/>
          <p:nvPr/>
        </p:nvSpPr>
        <p:spPr>
          <a:xfrm>
            <a:off x="7416168" y="2013536"/>
            <a:ext cx="1120877" cy="1339106"/>
          </a:xfrm>
          <a:prstGeom prst="round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1" name="모서리가 둥근 직사각형 60">
            <a:extLst>
              <a:ext uri="{FF2B5EF4-FFF2-40B4-BE49-F238E27FC236}">
                <a16:creationId xmlns:a16="http://schemas.microsoft.com/office/drawing/2014/main" id="{77F0C098-6B59-6D4C-AB98-812EF9F12A17}"/>
              </a:ext>
            </a:extLst>
          </p:cNvPr>
          <p:cNvSpPr/>
          <p:nvPr/>
        </p:nvSpPr>
        <p:spPr>
          <a:xfrm>
            <a:off x="8710554" y="2013536"/>
            <a:ext cx="1120877" cy="1339106"/>
          </a:xfrm>
          <a:prstGeom prst="roundRect">
            <a:avLst/>
          </a:prstGeom>
          <a:noFill/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5F1204-2EBD-954C-99FD-E93DDBCA49A0}"/>
              </a:ext>
            </a:extLst>
          </p:cNvPr>
          <p:cNvSpPr txBox="1"/>
          <p:nvPr/>
        </p:nvSpPr>
        <p:spPr>
          <a:xfrm>
            <a:off x="6170396" y="2221424"/>
            <a:ext cx="10236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Model 1</a:t>
            </a:r>
          </a:p>
          <a:p>
            <a:r>
              <a:rPr kumimoji="1" lang="en-US" altLang="ko-Kore-KR" dirty="0"/>
              <a:t>Model 2</a:t>
            </a:r>
          </a:p>
          <a:p>
            <a:r>
              <a:rPr kumimoji="1" lang="en-US" altLang="ko-Kore-KR" dirty="0"/>
              <a:t>Model 6</a:t>
            </a:r>
            <a:endParaRPr kumimoji="1" lang="ko-Kore-KR" altLang="en-US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C485F04-60BA-834C-AB01-CF2D9CEBB4F7}"/>
              </a:ext>
            </a:extLst>
          </p:cNvPr>
          <p:cNvSpPr txBox="1"/>
          <p:nvPr/>
        </p:nvSpPr>
        <p:spPr>
          <a:xfrm>
            <a:off x="7416168" y="2221424"/>
            <a:ext cx="11208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Model 7</a:t>
            </a:r>
          </a:p>
          <a:p>
            <a:r>
              <a:rPr kumimoji="1" lang="en-US" altLang="ko-Kore-KR" dirty="0"/>
              <a:t>Model 10</a:t>
            </a:r>
          </a:p>
          <a:p>
            <a:r>
              <a:rPr kumimoji="1" lang="en-US" altLang="ko-Kore-KR" dirty="0"/>
              <a:t>Model 11</a:t>
            </a:r>
            <a:endParaRPr kumimoji="1" lang="ko-Kore-KR" altLang="en-US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87A9920-05CE-2D41-868D-33FC9B7DE979}"/>
              </a:ext>
            </a:extLst>
          </p:cNvPr>
          <p:cNvSpPr txBox="1"/>
          <p:nvPr/>
        </p:nvSpPr>
        <p:spPr>
          <a:xfrm>
            <a:off x="8710554" y="2221424"/>
            <a:ext cx="11208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Model 8</a:t>
            </a:r>
          </a:p>
          <a:p>
            <a:r>
              <a:rPr kumimoji="1" lang="en-US" altLang="ko-Kore-KR" dirty="0"/>
              <a:t>Model 9</a:t>
            </a:r>
          </a:p>
          <a:p>
            <a:r>
              <a:rPr kumimoji="1" lang="en-US" altLang="ko-Kore-KR" dirty="0"/>
              <a:t>Model 15</a:t>
            </a:r>
            <a:endParaRPr kumimoji="1" lang="ko-Kore-KR" altLang="en-US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0DF64D26-6317-8C45-A53E-E89CC7414166}"/>
              </a:ext>
            </a:extLst>
          </p:cNvPr>
          <p:cNvSpPr txBox="1"/>
          <p:nvPr/>
        </p:nvSpPr>
        <p:spPr>
          <a:xfrm>
            <a:off x="9831430" y="2397319"/>
            <a:ext cx="413899" cy="4310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2800" dirty="0"/>
              <a:t>…</a:t>
            </a:r>
            <a:endParaRPr kumimoji="1" lang="ko-Kore-KR" altLang="en-US" sz="2800" dirty="0"/>
          </a:p>
        </p:txBody>
      </p: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DBBD84B9-1F29-844D-8DC9-5AB98A01A1C2}"/>
              </a:ext>
            </a:extLst>
          </p:cNvPr>
          <p:cNvCxnSpPr>
            <a:cxnSpLocks/>
          </p:cNvCxnSpPr>
          <p:nvPr/>
        </p:nvCxnSpPr>
        <p:spPr>
          <a:xfrm>
            <a:off x="7994441" y="3890153"/>
            <a:ext cx="0" cy="286031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B48F54BB-49B3-0145-813C-D3C07CF3D98A}"/>
              </a:ext>
            </a:extLst>
          </p:cNvPr>
          <p:cNvSpPr txBox="1"/>
          <p:nvPr/>
        </p:nvSpPr>
        <p:spPr>
          <a:xfrm>
            <a:off x="6340426" y="3436664"/>
            <a:ext cx="7598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/>
              <a:t>Result 1</a:t>
            </a:r>
            <a:endParaRPr kumimoji="1" lang="ko-Kore-KR" altLang="en-US" sz="1200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C6FEEB04-0B45-BF47-B467-0C87015947D2}"/>
              </a:ext>
            </a:extLst>
          </p:cNvPr>
          <p:cNvSpPr txBox="1"/>
          <p:nvPr/>
        </p:nvSpPr>
        <p:spPr>
          <a:xfrm>
            <a:off x="7614507" y="3436664"/>
            <a:ext cx="7598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/>
              <a:t>Result 2</a:t>
            </a:r>
            <a:endParaRPr kumimoji="1" lang="ko-Kore-KR" altLang="en-US" sz="1200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8F88F8B6-9565-3D40-AB64-5E3FE3E3215A}"/>
              </a:ext>
            </a:extLst>
          </p:cNvPr>
          <p:cNvSpPr txBox="1"/>
          <p:nvPr/>
        </p:nvSpPr>
        <p:spPr>
          <a:xfrm>
            <a:off x="8891058" y="3436664"/>
            <a:ext cx="7598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/>
              <a:t>Result 3</a:t>
            </a:r>
            <a:endParaRPr kumimoji="1" lang="ko-Kore-KR" altLang="en-US" sz="1200" dirty="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4E0826E6-AC2C-0F4B-932B-F974E20CDB7C}"/>
              </a:ext>
            </a:extLst>
          </p:cNvPr>
          <p:cNvSpPr txBox="1"/>
          <p:nvPr/>
        </p:nvSpPr>
        <p:spPr>
          <a:xfrm>
            <a:off x="7614506" y="4385495"/>
            <a:ext cx="7598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/>
              <a:t>Result 2</a:t>
            </a:r>
            <a:endParaRPr kumimoji="1" lang="ko-Kore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8637936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0581DBFB-0708-614B-B03B-56296EDE1371}"/>
              </a:ext>
            </a:extLst>
          </p:cNvPr>
          <p:cNvGrpSpPr/>
          <p:nvPr/>
        </p:nvGrpSpPr>
        <p:grpSpPr>
          <a:xfrm>
            <a:off x="825191" y="288109"/>
            <a:ext cx="10996457" cy="6378540"/>
            <a:chOff x="825191" y="288109"/>
            <a:chExt cx="10996457" cy="637854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14DD8E42-00AA-0749-9D83-76DAEC6EBC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53486" y="703608"/>
              <a:ext cx="4387948" cy="2610809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F18B20EB-095A-1B43-828D-0C3AF9794F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3486" y="3696225"/>
              <a:ext cx="4288573" cy="2610808"/>
            </a:xfrm>
            <a:prstGeom prst="rect">
              <a:avLst/>
            </a:prstGeom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BB2D250E-4012-E646-8065-FC9BB4E519FC}"/>
                </a:ext>
              </a:extLst>
            </p:cNvPr>
            <p:cNvSpPr/>
            <p:nvPr/>
          </p:nvSpPr>
          <p:spPr>
            <a:xfrm>
              <a:off x="825191" y="550967"/>
              <a:ext cx="4627756" cy="2801461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D48B67E-6AD3-FE4A-B3E3-4280365F1512}"/>
                </a:ext>
              </a:extLst>
            </p:cNvPr>
            <p:cNvSpPr/>
            <p:nvPr/>
          </p:nvSpPr>
          <p:spPr>
            <a:xfrm>
              <a:off x="825191" y="3696226"/>
              <a:ext cx="4627756" cy="2693424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18724834-2E76-4348-908D-D85C827D3333}"/>
                </a:ext>
              </a:extLst>
            </p:cNvPr>
            <p:cNvSpPr/>
            <p:nvPr/>
          </p:nvSpPr>
          <p:spPr>
            <a:xfrm>
              <a:off x="5603543" y="565108"/>
              <a:ext cx="6218105" cy="5824542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4EDE385-E30E-594A-A02C-2E92B9F05576}"/>
                </a:ext>
              </a:extLst>
            </p:cNvPr>
            <p:cNvSpPr txBox="1"/>
            <p:nvPr/>
          </p:nvSpPr>
          <p:spPr>
            <a:xfrm>
              <a:off x="2709747" y="288109"/>
              <a:ext cx="126008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200" dirty="0"/>
                <a:t>Soft Voting</a:t>
              </a:r>
              <a:endParaRPr kumimoji="1" lang="ko-Kore-KR" altLang="en-US" sz="120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6FB5571-F710-D04E-923A-26B29CE15862}"/>
                </a:ext>
              </a:extLst>
            </p:cNvPr>
            <p:cNvSpPr txBox="1"/>
            <p:nvPr/>
          </p:nvSpPr>
          <p:spPr>
            <a:xfrm>
              <a:off x="2718138" y="6389650"/>
              <a:ext cx="85864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200" dirty="0"/>
                <a:t>Majority</a:t>
              </a:r>
              <a:endParaRPr kumimoji="1" lang="ko-Kore-KR" altLang="en-US" sz="1200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CB3D87C-878E-9244-8ED8-27356D2F1A03}"/>
                </a:ext>
              </a:extLst>
            </p:cNvPr>
            <p:cNvSpPr txBox="1"/>
            <p:nvPr/>
          </p:nvSpPr>
          <p:spPr>
            <a:xfrm>
              <a:off x="8401542" y="6350099"/>
              <a:ext cx="85864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200" dirty="0"/>
                <a:t>Survival</a:t>
              </a:r>
              <a:endParaRPr kumimoji="1" lang="ko-Kore-KR" altLang="en-US" sz="1200" dirty="0"/>
            </a:p>
          </p:txBody>
        </p:sp>
      </p:grpSp>
      <p:pic>
        <p:nvPicPr>
          <p:cNvPr id="19" name="그림 18">
            <a:extLst>
              <a:ext uri="{FF2B5EF4-FFF2-40B4-BE49-F238E27FC236}">
                <a16:creationId xmlns:a16="http://schemas.microsoft.com/office/drawing/2014/main" id="{8B233C8B-9D97-D240-9384-27DEB844AE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2918" y="1416210"/>
            <a:ext cx="5988685" cy="4340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0069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F5D974B-B595-DD45-ABB9-3295AE63D1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107" y="2054941"/>
            <a:ext cx="5495577" cy="257605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0AAA07F-6454-0B41-AD8C-08BD0DC8E8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6510" y="1327048"/>
            <a:ext cx="5655278" cy="4031839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BBE38E60-AE5E-A448-B7FD-8FF2A48E26F8}"/>
              </a:ext>
            </a:extLst>
          </p:cNvPr>
          <p:cNvSpPr/>
          <p:nvPr/>
        </p:nvSpPr>
        <p:spPr>
          <a:xfrm>
            <a:off x="441732" y="1327047"/>
            <a:ext cx="5794778" cy="4110193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1D4EAD0-8FFD-7342-A33A-9FEC4D6A3B10}"/>
              </a:ext>
            </a:extLst>
          </p:cNvPr>
          <p:cNvSpPr/>
          <p:nvPr/>
        </p:nvSpPr>
        <p:spPr>
          <a:xfrm>
            <a:off x="6236510" y="1327046"/>
            <a:ext cx="5794778" cy="4110193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87545D-88C6-FF4B-81A9-BD53B83F6E96}"/>
              </a:ext>
            </a:extLst>
          </p:cNvPr>
          <p:cNvSpPr txBox="1"/>
          <p:nvPr/>
        </p:nvSpPr>
        <p:spPr>
          <a:xfrm>
            <a:off x="2909799" y="5437239"/>
            <a:ext cx="8586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/>
              <a:t>Majority</a:t>
            </a:r>
            <a:endParaRPr kumimoji="1" lang="ko-Kore-KR" altLang="en-US" sz="1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8C5E85-2CC3-6B4B-B167-6B1827B75718}"/>
              </a:ext>
            </a:extLst>
          </p:cNvPr>
          <p:cNvSpPr txBox="1"/>
          <p:nvPr/>
        </p:nvSpPr>
        <p:spPr>
          <a:xfrm>
            <a:off x="8704577" y="5437238"/>
            <a:ext cx="8586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/>
              <a:t>Survival</a:t>
            </a:r>
            <a:endParaRPr kumimoji="1" lang="ko-Kore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3637210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52322</TotalTime>
  <Words>15575</Words>
  <Application>Microsoft Macintosh PowerPoint</Application>
  <PresentationFormat>와이드스크린</PresentationFormat>
  <Paragraphs>2033</Paragraphs>
  <Slides>62</Slides>
  <Notes>43</Notes>
  <HiddenSlides>1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62</vt:i4>
      </vt:variant>
    </vt:vector>
  </HeadingPairs>
  <TitlesOfParts>
    <vt:vector size="71" baseType="lpstr">
      <vt:lpstr>Apple SD Gothic Neo</vt:lpstr>
      <vt:lpstr>MARU Buri Beta</vt:lpstr>
      <vt:lpstr>NanumSquareRound Regular</vt:lpstr>
      <vt:lpstr>Arial</vt:lpstr>
      <vt:lpstr>Calibri</vt:lpstr>
      <vt:lpstr>Calibri Light</vt:lpstr>
      <vt:lpstr>Cambria Math</vt:lpstr>
      <vt:lpstr>Courier New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ParkAhjeong</dc:creator>
  <cp:lastModifiedBy>ParkAhjeong</cp:lastModifiedBy>
  <cp:revision>283</cp:revision>
  <dcterms:created xsi:type="dcterms:W3CDTF">2021-08-30T14:06:47Z</dcterms:created>
  <dcterms:modified xsi:type="dcterms:W3CDTF">2021-11-30T07:20:22Z</dcterms:modified>
</cp:coreProperties>
</file>